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2">
  <p:sldMasterIdLst>
    <p:sldMasterId id="2147483728" r:id="rId1"/>
  </p:sldMasterIdLst>
  <p:sldIdLst>
    <p:sldId id="275" r:id="rId2"/>
    <p:sldId id="290" r:id="rId3"/>
    <p:sldId id="258" r:id="rId4"/>
    <p:sldId id="274" r:id="rId5"/>
    <p:sldId id="262" r:id="rId6"/>
    <p:sldId id="261"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56" r:id="rId21"/>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dat Shehu" initials="VS" lastIdx="1" clrIdx="0">
    <p:extLst>
      <p:ext uri="{19B8F6BF-5375-455C-9EA6-DF929625EA0E}">
        <p15:presenceInfo xmlns:p15="http://schemas.microsoft.com/office/powerpoint/2012/main" userId="Vedat Sheh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6374" autoAdjust="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1/31/2021</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702066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1/31/2021</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25821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1/31/2021</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555486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1/31/2021</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365452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1/31/2021</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41499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1/31/2021</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638538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1/31/2021</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127693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1/31/2021</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589567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1/31/2021</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290346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1/31/2021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02766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1/31/2021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891500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1/31/2021</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55783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1/31/2021</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37026134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1" r:id="rId6"/>
    <p:sldLayoutId id="2147483716" r:id="rId7"/>
    <p:sldLayoutId id="2147483717" r:id="rId8"/>
    <p:sldLayoutId id="2147483718" r:id="rId9"/>
    <p:sldLayoutId id="2147483719" r:id="rId10"/>
    <p:sldLayoutId id="2147483720" r:id="rId11"/>
    <p:sldLayoutId id="2147483722"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vedshehu@yahoo.com" TargetMode="External"/><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ncbi.nlm.nih.gov/pmc/articles/PMC3825064/" TargetMode="External"/><Relationship Id="rId7" Type="http://schemas.openxmlformats.org/officeDocument/2006/relationships/hyperlink" Target="http://www.sciencedirect.com/science/journal/02643707/54/supp/C" TargetMode="External"/><Relationship Id="rId2" Type="http://schemas.openxmlformats.org/officeDocument/2006/relationships/hyperlink" Target="http://www.dehister.com/docs/TheGrowingEarth.ppt" TargetMode="External"/><Relationship Id="rId1" Type="http://schemas.openxmlformats.org/officeDocument/2006/relationships/slideLayout" Target="../slideLayouts/slideLayout2.xml"/><Relationship Id="rId6" Type="http://schemas.openxmlformats.org/officeDocument/2006/relationships/hyperlink" Target="http://www.sciencedirect.com/science/journal/02643707" TargetMode="External"/><Relationship Id="rId5" Type="http://schemas.openxmlformats.org/officeDocument/2006/relationships/hyperlink" Target="http://www.sciencedirect.com/science/article/pii/S0264370711001177" TargetMode="External"/><Relationship Id="rId4" Type="http://schemas.openxmlformats.org/officeDocument/2006/relationships/hyperlink" Target="http://www.annualreviews.org/doi/abs/10.1146/annurev.earth.26.1.189"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tgdaily.com/trendwatch-features/40192-nasa-snaps-photo-of-remote-planet-25-light-years-away-using-visible-light-" TargetMode="External"/><Relationship Id="rId2" Type="http://schemas.openxmlformats.org/officeDocument/2006/relationships/hyperlink" Target="http://bigbangneverhappened.org/" TargetMode="External"/><Relationship Id="rId1" Type="http://schemas.openxmlformats.org/officeDocument/2006/relationships/slideLayout" Target="../slideLayouts/slideLayout2.xml"/><Relationship Id="rId6" Type="http://schemas.openxmlformats.org/officeDocument/2006/relationships/hyperlink" Target="http://www.space.com/1168-core-supernova-missing.html" TargetMode="External"/><Relationship Id="rId5" Type="http://schemas.openxmlformats.org/officeDocument/2006/relationships/hyperlink" Target="http://www.sciencemag.org/search?author1=Barbara+Romanowicz&amp;sortspec=date&amp;submit=Submit" TargetMode="External"/><Relationship Id="rId4" Type="http://schemas.openxmlformats.org/officeDocument/2006/relationships/hyperlink" Target="http://www.aoi.com.au/bcw/Heartfire/index"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hist-geo-space-sci.net/5/135/2014/hgss-5-135-2014.pdf" TargetMode="External"/><Relationship Id="rId2" Type="http://schemas.openxmlformats.org/officeDocument/2006/relationships/hyperlink" Target="https://www.amazon.ca/Earths-Core-Energetic-Cosmic-Object/dp/1512290874" TargetMode="External"/><Relationship Id="rId1" Type="http://schemas.openxmlformats.org/officeDocument/2006/relationships/slideLayout" Target="../slideLayouts/slideLayout2.xml"/><Relationship Id="rId4" Type="http://schemas.openxmlformats.org/officeDocument/2006/relationships/hyperlink" Target="https://www.realclearscience.com/articles/2017/08/05/the_source_for_up_to_half_of_earths_internal_heat_is_unknown.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amazon.com/Growing-Developing-Earth-Vedat-Shehu/dp/1419616633" TargetMode="External"/><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hyperlink" Target="https://www.amazon.com/Earths-Core-Energetic-Cosmic-Object/dp/1512290874"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25D9E7-81E8-4CF5-9405-D57B9551C967}"/>
              </a:ext>
            </a:extLst>
          </p:cNvPr>
          <p:cNvSpPr>
            <a:spLocks noGrp="1"/>
          </p:cNvSpPr>
          <p:nvPr>
            <p:ph type="title"/>
          </p:nvPr>
        </p:nvSpPr>
        <p:spPr>
          <a:xfrm>
            <a:off x="293613" y="497634"/>
            <a:ext cx="11358694" cy="1966213"/>
          </a:xfrm>
        </p:spPr>
        <p:txBody>
          <a:bodyPr>
            <a:normAutofit/>
          </a:bodyPr>
          <a:lstStyle/>
          <a:p>
            <a:pPr marL="0" marR="0" lvl="0" indent="0" defTabSz="914400" rtl="0" eaLnBrk="0" fontAlgn="base" latinLnBrk="0" hangingPunct="0">
              <a:lnSpc>
                <a:spcPct val="100000"/>
              </a:lnSpc>
              <a:spcBef>
                <a:spcPct val="0"/>
              </a:spcBef>
              <a:spcAft>
                <a:spcPct val="0"/>
              </a:spcAft>
              <a:tabLst>
                <a:tab pos="1543050" algn="l"/>
              </a:tabLst>
            </a:pPr>
            <a:r>
              <a:rPr kumimoji="0" lang="en-US" altLang="en-US" sz="2000" b="1" i="0" u="none" strike="noStrike" cap="none" normalizeH="0" baseline="0" dirty="0" bmk="_Hlk56699880">
                <a:ln>
                  <a:noFill/>
                </a:ln>
                <a:solidFill>
                  <a:schemeClr val="tx1">
                    <a:lumMod val="65000"/>
                    <a:lumOff val="35000"/>
                  </a:schemeClr>
                </a:solidFill>
                <a:effectLst/>
                <a:latin typeface="Calibri Light" panose="020F0302020204030204" pitchFamily="34" charset="0"/>
                <a:ea typeface="MS Mincho" panose="02020609040205080304" pitchFamily="49" charset="-128"/>
                <a:cs typeface="Calibri Light" panose="020F0302020204030204" pitchFamily="34" charset="0"/>
              </a:rPr>
              <a:t>THE REALITY OF EARTH’S  GROWTH, A DEMONSTRATION OF THE HIDDEN DEFECTS OF THE FIXED EARTH SIZE </a:t>
            </a:r>
            <a:br>
              <a:rPr kumimoji="0" lang="en-US" altLang="en-US" sz="2000" b="0" i="0" u="none" strike="noStrike" cap="none" normalizeH="0" baseline="0" dirty="0" bmk="_Hlk56699880">
                <a:ln>
                  <a:noFill/>
                </a:ln>
                <a:solidFill>
                  <a:schemeClr val="tx1">
                    <a:lumMod val="65000"/>
                    <a:lumOff val="35000"/>
                  </a:schemeClr>
                </a:solidFill>
                <a:effectLst/>
              </a:rPr>
            </a:br>
            <a:r>
              <a:rPr kumimoji="0" lang="en-US" altLang="en-US" sz="2000" b="0" i="0" u="none" strike="noStrike" cap="none" normalizeH="0" baseline="0" dirty="0" bmk="_Hlk56699880">
                <a:ln>
                  <a:noFill/>
                </a:ln>
                <a:solidFill>
                  <a:schemeClr val="tx1">
                    <a:lumMod val="65000"/>
                    <a:lumOff val="35000"/>
                  </a:schemeClr>
                </a:solidFill>
                <a:effectLst/>
              </a:rPr>
              <a:t>                                    </a:t>
            </a:r>
            <a:r>
              <a:rPr kumimoji="0" lang="en-US" altLang="en-US" sz="2000" b="0" i="0" u="none" strike="noStrike" cap="none" normalizeH="0" baseline="0" dirty="0" bmk="_Hlk56699880">
                <a:ln>
                  <a:noFill/>
                </a:ln>
                <a:solidFill>
                  <a:schemeClr val="tx1"/>
                </a:solidFill>
                <a:effectLst/>
                <a:latin typeface="Calibri Light" panose="020F0302020204030204" pitchFamily="34" charset="0"/>
                <a:ea typeface="MS Mincho" panose="02020609040205080304" pitchFamily="49" charset="-128"/>
                <a:cs typeface="Calibri Light" panose="020F0302020204030204" pitchFamily="34" charset="0"/>
              </a:rPr>
              <a:t>(</a:t>
            </a:r>
            <a:r>
              <a:rPr lang="en-US" altLang="en-US" sz="2000" i="0" dirty="0" bmk="_Hlk56699880">
                <a:latin typeface="Calibri Light" panose="020F0302020204030204" pitchFamily="34" charset="0"/>
                <a:ea typeface="MS Mincho" panose="02020609040205080304" pitchFamily="49" charset="-128"/>
                <a:cs typeface="Calibri Light" panose="020F0302020204030204" pitchFamily="34" charset="0"/>
              </a:rPr>
              <a:t>The </a:t>
            </a:r>
            <a:r>
              <a:rPr kumimoji="0" lang="en-US" altLang="en-US" sz="2000" b="0" i="0" u="none" strike="noStrike" cap="none" normalizeH="0" baseline="0" dirty="0" bmk="_Hlk56699880">
                <a:ln>
                  <a:noFill/>
                </a:ln>
                <a:solidFill>
                  <a:schemeClr val="tx1"/>
                </a:solidFill>
                <a:effectLst/>
                <a:latin typeface="Calibri Light" panose="020F0302020204030204" pitchFamily="34" charset="0"/>
                <a:ea typeface="MS Mincho" panose="02020609040205080304" pitchFamily="49" charset="-128"/>
                <a:cs typeface="Calibri Light" panose="020F0302020204030204" pitchFamily="34" charset="0"/>
              </a:rPr>
              <a:t>Geo-theory Arguments </a:t>
            </a:r>
            <a:r>
              <a:rPr lang="en-US" altLang="en-US" sz="2000" i="0" dirty="0" bmk="_Hlk56699880">
                <a:latin typeface="Calibri Light" panose="020F0302020204030204" pitchFamily="34" charset="0"/>
                <a:ea typeface="MS Mincho" panose="02020609040205080304" pitchFamily="49" charset="-128"/>
                <a:cs typeface="Calibri Light" panose="020F0302020204030204" pitchFamily="34" charset="0"/>
              </a:rPr>
              <a:t>of the </a:t>
            </a:r>
            <a:r>
              <a:rPr kumimoji="0" lang="en-US" altLang="en-US" sz="2000" b="0" i="0" u="none" strike="noStrike" cap="none" normalizeH="0" baseline="0" dirty="0" bmk="_Hlk56699880">
                <a:ln>
                  <a:noFill/>
                </a:ln>
                <a:effectLst/>
                <a:latin typeface="Calibri Light" panose="020F0302020204030204" pitchFamily="34" charset="0"/>
                <a:ea typeface="MS Mincho" panose="02020609040205080304" pitchFamily="49" charset="-128"/>
                <a:cs typeface="Calibri Light" panose="020F0302020204030204" pitchFamily="34" charset="0"/>
              </a:rPr>
              <a:t>Core Kernel </a:t>
            </a:r>
            <a:r>
              <a:rPr kumimoji="0" lang="en-US" altLang="en-US" sz="2000" b="0" i="0" u="none" strike="noStrike" cap="none" normalizeH="0" baseline="0" dirty="0" bmk="_Hlk56699880">
                <a:ln>
                  <a:noFill/>
                </a:ln>
                <a:solidFill>
                  <a:schemeClr val="tx1"/>
                </a:solidFill>
                <a:effectLst/>
                <a:latin typeface="Calibri Light" panose="020F0302020204030204" pitchFamily="34" charset="0"/>
                <a:ea typeface="MS Mincho" panose="02020609040205080304" pitchFamily="49" charset="-128"/>
                <a:cs typeface="Calibri Light" panose="020F0302020204030204" pitchFamily="34" charset="0"/>
              </a:rPr>
              <a:t>Transformation)</a:t>
            </a:r>
            <a:br>
              <a:rPr kumimoji="0" lang="en-US" altLang="en-US" sz="2000" b="0" i="0" u="none" strike="noStrike" cap="none" normalizeH="0" baseline="0" dirty="0">
                <a:ln>
                  <a:noFill/>
                </a:ln>
                <a:solidFill>
                  <a:schemeClr val="tx1"/>
                </a:solidFill>
                <a:effectLst/>
              </a:rPr>
            </a:br>
            <a:r>
              <a:rPr kumimoji="0" lang="en-US" altLang="en-US" sz="2000" b="0" i="0" u="none" strike="noStrike" cap="none" normalizeH="0" baseline="0" dirty="0">
                <a:ln>
                  <a:noFill/>
                </a:ln>
                <a:solidFill>
                  <a:schemeClr val="tx1"/>
                </a:solidFill>
                <a:effectLst/>
              </a:rPr>
              <a:t>        </a:t>
            </a:r>
            <a:endParaRPr lang="en-US" sz="2000" dirty="0"/>
          </a:p>
        </p:txBody>
      </p:sp>
      <p:sp>
        <p:nvSpPr>
          <p:cNvPr id="5" name="Text Placeholder 4">
            <a:extLst>
              <a:ext uri="{FF2B5EF4-FFF2-40B4-BE49-F238E27FC236}">
                <a16:creationId xmlns:a16="http://schemas.microsoft.com/office/drawing/2014/main" id="{2BA190A0-1406-4A2E-8E57-5B9484BD211F}"/>
              </a:ext>
            </a:extLst>
          </p:cNvPr>
          <p:cNvSpPr>
            <a:spLocks noGrp="1"/>
          </p:cNvSpPr>
          <p:nvPr>
            <p:ph type="body" idx="1"/>
          </p:nvPr>
        </p:nvSpPr>
        <p:spPr>
          <a:xfrm>
            <a:off x="2550254" y="2308084"/>
            <a:ext cx="6576968" cy="734268"/>
          </a:xfrm>
        </p:spPr>
        <p:txBody>
          <a:bodyPr>
            <a:normAutofit/>
          </a:bodyPr>
          <a:lstStyle/>
          <a:p>
            <a:pPr marL="0" marR="0" lvl="0" indent="0" algn="just" defTabSz="914400" rtl="0" eaLnBrk="0" fontAlgn="base" latinLnBrk="0" hangingPunct="0">
              <a:lnSpc>
                <a:spcPct val="100000"/>
              </a:lnSpc>
              <a:spcBef>
                <a:spcPct val="0"/>
              </a:spcBef>
              <a:spcAft>
                <a:spcPct val="0"/>
              </a:spcAft>
              <a:buClrTx/>
              <a:buSzTx/>
              <a:buFontTx/>
              <a:buNone/>
              <a:tabLst>
                <a:tab pos="1543050" algn="l"/>
              </a:tabLst>
            </a:pPr>
            <a:r>
              <a:rPr kumimoji="0" lang="en-US" altLang="en-US" sz="2400" b="1" i="0" u="none" strike="noStrike" cap="none" normalizeH="0" baseline="0" dirty="0">
                <a:ln>
                  <a:noFill/>
                </a:ln>
                <a:solidFill>
                  <a:schemeClr val="tx1"/>
                </a:solidFill>
                <a:effectLst/>
                <a:latin typeface="Helvetica" panose="020B0604020202020204" pitchFamily="34" charset="0"/>
                <a:ea typeface="MS Mincho" panose="02020609040205080304" pitchFamily="49" charset="-128"/>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tab pos="1543050" algn="l"/>
              </a:tabLst>
            </a:pPr>
            <a:r>
              <a:rPr kumimoji="0" lang="en-US" altLang="en-US" sz="1700" b="1" i="0" u="none" strike="noStrike" cap="none" normalizeH="0" baseline="0" dirty="0">
                <a:ln>
                  <a:noFill/>
                </a:ln>
                <a:solidFill>
                  <a:schemeClr val="tx1"/>
                </a:solidFill>
                <a:effectLst/>
                <a:latin typeface="Helvetica" panose="020B0604020202020204" pitchFamily="34" charset="0"/>
                <a:ea typeface="MS Mincho" panose="02020609040205080304" pitchFamily="49" charset="-128"/>
                <a:cs typeface="Times New Roman" panose="02020603050405020304" pitchFamily="18" charset="0"/>
              </a:rPr>
              <a:t>                 Presentation date December 10, 2020  </a:t>
            </a:r>
            <a:endParaRPr lang="en-US" sz="1700" dirty="0"/>
          </a:p>
        </p:txBody>
      </p:sp>
      <p:pic>
        <p:nvPicPr>
          <p:cNvPr id="6" name="Picture 5">
            <a:extLst>
              <a:ext uri="{FF2B5EF4-FFF2-40B4-BE49-F238E27FC236}">
                <a16:creationId xmlns:a16="http://schemas.microsoft.com/office/drawing/2014/main" id="{A6760FE4-92E6-4680-AFC5-E452256BA3CB}"/>
              </a:ext>
            </a:extLst>
          </p:cNvPr>
          <p:cNvPicPr>
            <a:picLocks noChangeAspect="1"/>
          </p:cNvPicPr>
          <p:nvPr/>
        </p:nvPicPr>
        <p:blipFill>
          <a:blip r:embed="rId2"/>
          <a:stretch>
            <a:fillRect/>
          </a:stretch>
        </p:blipFill>
        <p:spPr>
          <a:xfrm>
            <a:off x="4311942" y="687712"/>
            <a:ext cx="2190750" cy="619125"/>
          </a:xfrm>
          <a:prstGeom prst="rect">
            <a:avLst/>
          </a:prstGeom>
        </p:spPr>
      </p:pic>
      <p:sp>
        <p:nvSpPr>
          <p:cNvPr id="8" name="TextBox 7">
            <a:extLst>
              <a:ext uri="{FF2B5EF4-FFF2-40B4-BE49-F238E27FC236}">
                <a16:creationId xmlns:a16="http://schemas.microsoft.com/office/drawing/2014/main" id="{3EB71C60-E219-4E83-A8ED-2AE1557E0E22}"/>
              </a:ext>
            </a:extLst>
          </p:cNvPr>
          <p:cNvSpPr txBox="1"/>
          <p:nvPr/>
        </p:nvSpPr>
        <p:spPr>
          <a:xfrm>
            <a:off x="3963480" y="3585016"/>
            <a:ext cx="4408732" cy="1184940"/>
          </a:xfrm>
          <a:prstGeom prst="rect">
            <a:avLst/>
          </a:prstGeom>
          <a:noFill/>
        </p:spPr>
        <p:txBody>
          <a:bodyPr wrap="square" rtlCol="0">
            <a:spAutoFit/>
          </a:bodyPr>
          <a:lstStyle/>
          <a:p>
            <a:r>
              <a:rPr lang="en-US" dirty="0">
                <a:latin typeface="Brush Script MT" panose="03060802040406070304" pitchFamily="66" charset="0"/>
              </a:rPr>
              <a:t>               </a:t>
            </a:r>
            <a:r>
              <a:rPr lang="en-US" sz="1400" dirty="0">
                <a:latin typeface="Arial" panose="020B0604020202020204" pitchFamily="34" charset="0"/>
                <a:cs typeface="Arial" panose="020B0604020202020204" pitchFamily="34" charset="0"/>
              </a:rPr>
              <a:t>By Vedat Shehu </a:t>
            </a:r>
          </a:p>
          <a:p>
            <a:r>
              <a:rPr lang="en-US" sz="1100" dirty="0">
                <a:latin typeface="Arial" panose="020B0604020202020204" pitchFamily="34" charset="0"/>
                <a:cs typeface="Arial" panose="020B0604020202020204" pitchFamily="34" charset="0"/>
              </a:rPr>
              <a:t>                Engineer geologist Doctor Professor </a:t>
            </a:r>
          </a:p>
          <a:p>
            <a:r>
              <a:rPr lang="en-US" sz="1100" dirty="0">
                <a:latin typeface="Arial" panose="020B0604020202020204" pitchFamily="34" charset="0"/>
                <a:cs typeface="Arial" panose="020B0604020202020204" pitchFamily="34" charset="0"/>
              </a:rPr>
              <a:t>                Department of Geosciences, </a:t>
            </a:r>
          </a:p>
          <a:p>
            <a:r>
              <a:rPr lang="en-US" sz="1100" dirty="0">
                <a:latin typeface="Arial" panose="020B0604020202020204" pitchFamily="34" charset="0"/>
                <a:cs typeface="Arial" panose="020B0604020202020204" pitchFamily="34" charset="0"/>
              </a:rPr>
              <a:t>                Tirana University, Albania</a:t>
            </a:r>
          </a:p>
          <a:p>
            <a:r>
              <a:rPr lang="en-US" sz="1100" dirty="0">
                <a:latin typeface="Arial" panose="020B0604020202020204" pitchFamily="34" charset="0"/>
                <a:cs typeface="Arial" panose="020B0604020202020204" pitchFamily="34" charset="0"/>
              </a:rPr>
              <a:t>                Independent Researcher in retirement, USA</a:t>
            </a:r>
          </a:p>
          <a:p>
            <a:r>
              <a:rPr lang="en-US" sz="900" dirty="0">
                <a:latin typeface="Arial" panose="020B0604020202020204" pitchFamily="34" charset="0"/>
                <a:cs typeface="Arial" panose="020B0604020202020204" pitchFamily="34" charset="0"/>
              </a:rPr>
              <a:t>                    Email: </a:t>
            </a:r>
            <a:r>
              <a:rPr lang="en-US" sz="900" dirty="0">
                <a:latin typeface="Arial" panose="020B0604020202020204" pitchFamily="34" charset="0"/>
                <a:cs typeface="Arial" panose="020B0604020202020204" pitchFamily="34" charset="0"/>
                <a:hlinkClick r:id="rId3"/>
              </a:rPr>
              <a:t>vedshehu@yahoo.com</a:t>
            </a: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0932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E6882-65F5-4C85-9F82-3821610B6E96}"/>
              </a:ext>
            </a:extLst>
          </p:cNvPr>
          <p:cNvSpPr>
            <a:spLocks noGrp="1"/>
          </p:cNvSpPr>
          <p:nvPr>
            <p:ph type="title"/>
          </p:nvPr>
        </p:nvSpPr>
        <p:spPr>
          <a:xfrm>
            <a:off x="83890" y="62964"/>
            <a:ext cx="12184441" cy="640522"/>
          </a:xfrm>
        </p:spPr>
        <p:txBody>
          <a:bodyPr>
            <a:normAutofit fontScale="90000"/>
          </a:bodyPr>
          <a:lstStyle/>
          <a:p>
            <a:r>
              <a:rPr lang="en-US" sz="1800" b="1" i="0" dirty="0">
                <a:solidFill>
                  <a:srgbClr val="00000A"/>
                </a:solidFill>
                <a:effectLst/>
                <a:latin typeface="Arial Black" panose="020B0A04020102020204" pitchFamily="34" charset="0"/>
                <a:ea typeface="Calibri" panose="020F0502020204030204" pitchFamily="34" charset="0"/>
                <a:cs typeface="Times New Roman" panose="02020603050405020304" pitchFamily="18" charset="0"/>
              </a:rPr>
              <a:t>               </a:t>
            </a:r>
            <a:br>
              <a:rPr lang="en-US" sz="1800" b="1" i="0" dirty="0">
                <a:solidFill>
                  <a:srgbClr val="00000A"/>
                </a:solidFill>
                <a:effectLst/>
                <a:latin typeface="Arial Black" panose="020B0A04020102020204" pitchFamily="34" charset="0"/>
                <a:ea typeface="Calibri" panose="020F0502020204030204" pitchFamily="34" charset="0"/>
                <a:cs typeface="Times New Roman" panose="02020603050405020304" pitchFamily="18" charset="0"/>
              </a:rPr>
            </a:br>
            <a:r>
              <a:rPr lang="en-US" sz="2200" b="1" i="0" dirty="0">
                <a:solidFill>
                  <a:srgbClr val="00000A"/>
                </a:solidFill>
                <a:latin typeface="Arial Black" panose="020B0A04020102020204" pitchFamily="34" charset="0"/>
                <a:ea typeface="Calibri" panose="020F0502020204030204" pitchFamily="34" charset="0"/>
                <a:cs typeface="Times New Roman" panose="02020603050405020304" pitchFamily="18" charset="0"/>
              </a:rPr>
              <a:t>View</a:t>
            </a:r>
            <a:r>
              <a:rPr lang="en-US" sz="2200" i="0" dirty="0">
                <a:solidFill>
                  <a:srgbClr val="00000A"/>
                </a:solidFill>
                <a:effectLst/>
                <a:latin typeface="Arial Black" panose="020B0A04020102020204" pitchFamily="34" charset="0"/>
                <a:ea typeface="Calibri" panose="020F0502020204030204" pitchFamily="34" charset="0"/>
                <a:cs typeface="Times New Roman" panose="02020603050405020304" pitchFamily="18" charset="0"/>
              </a:rPr>
              <a:t> of the Earth’s Growth from Inside   </a:t>
            </a:r>
            <a:br>
              <a:rPr lang="en-US" sz="2200" i="0" dirty="0">
                <a:solidFill>
                  <a:srgbClr val="00000A"/>
                </a:solidFill>
                <a:effectLst/>
                <a:latin typeface="Arial Black" panose="020B0A04020102020204" pitchFamily="34" charset="0"/>
                <a:ea typeface="Calibri" panose="020F0502020204030204" pitchFamily="34" charset="0"/>
                <a:cs typeface="Times New Roman" panose="02020603050405020304" pitchFamily="18" charset="0"/>
              </a:rPr>
            </a:br>
            <a:r>
              <a:rPr lang="en-US" sz="2200" i="0" dirty="0">
                <a:solidFill>
                  <a:srgbClr val="00000A"/>
                </a:solidFill>
                <a:effectLst/>
                <a:latin typeface="Arial Black" panose="020B0A04020102020204" pitchFamily="34" charset="0"/>
                <a:ea typeface="Calibri" panose="020F0502020204030204" pitchFamily="34" charset="0"/>
                <a:cs typeface="Times New Roman" panose="02020603050405020304" pitchFamily="18" charset="0"/>
              </a:rPr>
              <a:t>Toward South Pole for  Better Perception</a:t>
            </a:r>
            <a:br>
              <a:rPr lang="en-US" sz="2200" i="0" dirty="0">
                <a:solidFill>
                  <a:srgbClr val="00000A"/>
                </a:solidFill>
                <a:effectLst/>
                <a:latin typeface="Arial Black" panose="020B0A04020102020204" pitchFamily="34" charset="0"/>
                <a:ea typeface="Calibri" panose="020F0502020204030204" pitchFamily="34" charset="0"/>
                <a:cs typeface="Times New Roman" panose="02020603050405020304" pitchFamily="18" charset="0"/>
              </a:rPr>
            </a:br>
            <a:endParaRPr lang="en-US" sz="2200" i="0" dirty="0">
              <a:latin typeface="Arial Black" panose="020B0A04020102020204" pitchFamily="34" charset="0"/>
            </a:endParaRPr>
          </a:p>
        </p:txBody>
      </p:sp>
      <p:pic>
        <p:nvPicPr>
          <p:cNvPr id="4" name="Content Placeholder 3">
            <a:extLst>
              <a:ext uri="{FF2B5EF4-FFF2-40B4-BE49-F238E27FC236}">
                <a16:creationId xmlns:a16="http://schemas.microsoft.com/office/drawing/2014/main" id="{36AA27B1-A56A-484D-A958-8FD1852E4D4F}"/>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4078" y="808675"/>
            <a:ext cx="4937760" cy="5240650"/>
          </a:xfrm>
          <a:prstGeom prst="rect">
            <a:avLst/>
          </a:prstGeom>
          <a:noFill/>
          <a:ln>
            <a:noFill/>
          </a:ln>
        </p:spPr>
      </p:pic>
      <p:sp>
        <p:nvSpPr>
          <p:cNvPr id="7" name="TextBox 6">
            <a:extLst>
              <a:ext uri="{FF2B5EF4-FFF2-40B4-BE49-F238E27FC236}">
                <a16:creationId xmlns:a16="http://schemas.microsoft.com/office/drawing/2014/main" id="{305F97BE-8FBF-48BF-9B38-97718660E4D7}"/>
              </a:ext>
            </a:extLst>
          </p:cNvPr>
          <p:cNvSpPr txBox="1"/>
          <p:nvPr/>
        </p:nvSpPr>
        <p:spPr>
          <a:xfrm>
            <a:off x="6096000" y="703487"/>
            <a:ext cx="5433515" cy="6762749"/>
          </a:xfrm>
          <a:prstGeom prst="rect">
            <a:avLst/>
          </a:prstGeom>
          <a:noFill/>
        </p:spPr>
        <p:txBody>
          <a:bodyPr wrap="square">
            <a:spAutoFit/>
          </a:bodyPr>
          <a:lstStyle/>
          <a:p>
            <a:pPr marL="0" marR="0" algn="just">
              <a:lnSpc>
                <a:spcPct val="107000"/>
              </a:lnSpc>
              <a:spcBef>
                <a:spcPts val="0"/>
              </a:spcBef>
              <a:spcAft>
                <a:spcPts val="0"/>
              </a:spcAft>
            </a:pPr>
            <a:r>
              <a:rPr lang="en-US" sz="1600" b="1" dirty="0">
                <a:effectLst/>
                <a:latin typeface="Cambria" panose="02040503050406030204" pitchFamily="18" charset="0"/>
                <a:ea typeface="Calibri" panose="020F0502020204030204" pitchFamily="34" charset="0"/>
                <a:cs typeface="Times New Roman" panose="02020603050405020304" pitchFamily="18" charset="0"/>
              </a:rPr>
              <a:t>Here on the fig. 7</a:t>
            </a:r>
            <a:r>
              <a:rPr lang="en-US" sz="1600" dirty="0">
                <a:effectLst/>
                <a:latin typeface="Cambria" panose="02040503050406030204" pitchFamily="18" charset="0"/>
                <a:ea typeface="Calibri" panose="020F0502020204030204" pitchFamily="34" charset="0"/>
                <a:cs typeface="Times New Roman" panose="02020603050405020304" pitchFamily="18" charset="0"/>
              </a:rPr>
              <a:t>, the Earth globe is orientated  by me</a:t>
            </a:r>
            <a:r>
              <a:rPr lang="en-US" sz="1600" dirty="0">
                <a:effectLst/>
                <a:latin typeface="Cambria" panose="02040503050406030204" pitchFamily="18" charset="0"/>
                <a:ea typeface="Calibri" panose="020F0502020204030204" pitchFamily="34" charset="0"/>
                <a:cs typeface="Cambria Math" panose="02040503050406030204" pitchFamily="18" charset="0"/>
              </a:rPr>
              <a:t>⁽</a:t>
            </a:r>
            <a:r>
              <a:rPr lang="en-US" sz="1600" dirty="0">
                <a:effectLst/>
                <a:latin typeface="Cambria" panose="02040503050406030204" pitchFamily="18" charset="0"/>
                <a:ea typeface="Calibri" panose="020F0502020204030204" pitchFamily="34" charset="0"/>
                <a:cs typeface="Verdana" panose="020B0604030504040204" pitchFamily="34" charset="0"/>
              </a:rPr>
              <a:t>⁴⁴</a:t>
            </a:r>
            <a:r>
              <a:rPr lang="en-US" sz="1600" dirty="0">
                <a:effectLst/>
                <a:latin typeface="Cambria" panose="02040503050406030204" pitchFamily="18" charset="0"/>
                <a:ea typeface="Calibri" panose="020F0502020204030204" pitchFamily="34" charset="0"/>
                <a:cs typeface="Cambria Math" panose="02040503050406030204" pitchFamily="18" charset="0"/>
              </a:rPr>
              <a:t>⁾</a:t>
            </a:r>
            <a:r>
              <a:rPr lang="en-US" sz="1600" dirty="0">
                <a:effectLst/>
                <a:latin typeface="Cambria" panose="02040503050406030204" pitchFamily="18" charset="0"/>
                <a:ea typeface="Calibri" panose="020F0502020204030204" pitchFamily="34" charset="0"/>
                <a:cs typeface="Times New Roman" panose="02020603050405020304" pitchFamily="18" charset="0"/>
              </a:rPr>
              <a:t> toward south pole in order to provide for a better view of the Earth’s internal growing process. </a:t>
            </a:r>
          </a:p>
          <a:p>
            <a:pPr marL="0" marR="0" algn="just">
              <a:lnSpc>
                <a:spcPct val="107000"/>
              </a:lnSpc>
              <a:spcBef>
                <a:spcPts val="0"/>
              </a:spcBef>
              <a:spcAft>
                <a:spcPts val="0"/>
              </a:spcAft>
            </a:pPr>
            <a:endParaRPr lang="en-US" sz="1600" dirty="0">
              <a:latin typeface="Cambria" panose="020405030504060302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dirty="0">
                <a:effectLst/>
                <a:latin typeface="Cambria" panose="02040503050406030204" pitchFamily="18" charset="0"/>
                <a:ea typeface="Calibri" panose="020F0502020204030204" pitchFamily="34" charset="0"/>
                <a:cs typeface="Times New Roman" panose="02020603050405020304" pitchFamily="18" charset="0"/>
              </a:rPr>
              <a:t>The oceanic crust was formed gradually of the sequential basaltic belts of oceanic crust (as are drawn in Fig. 6, and previously in Fig. 1) from opposite continental edges to mid-oceanic</a:t>
            </a:r>
            <a:r>
              <a:rPr lang="en-US" sz="1600" dirty="0">
                <a:latin typeface="Cambria" panose="02040503050406030204" pitchFamily="18" charset="0"/>
                <a:ea typeface="Calibri" panose="020F0502020204030204" pitchFamily="34" charset="0"/>
                <a:cs typeface="Times New Roman" panose="02020603050405020304" pitchFamily="18" charset="0"/>
              </a:rPr>
              <a:t> </a:t>
            </a:r>
            <a:r>
              <a:rPr lang="en-US" sz="1600" dirty="0">
                <a:effectLst/>
                <a:latin typeface="Cambria" panose="02040503050406030204" pitchFamily="18" charset="0"/>
                <a:ea typeface="Calibri" panose="020F0502020204030204" pitchFamily="34" charset="0"/>
                <a:cs typeface="Times New Roman" panose="02020603050405020304" pitchFamily="18" charset="0"/>
              </a:rPr>
              <a:t>ridges, correlated simultaneously with sequential formation of the spherical layers.</a:t>
            </a:r>
          </a:p>
          <a:p>
            <a:pPr marL="0" marR="0" algn="just">
              <a:lnSpc>
                <a:spcPct val="107000"/>
              </a:lnSpc>
              <a:spcBef>
                <a:spcPts val="0"/>
              </a:spcBef>
              <a:spcAft>
                <a:spcPts val="0"/>
              </a:spcAft>
            </a:pPr>
            <a:endParaRPr lang="en-US" sz="1600" dirty="0">
              <a:latin typeface="Cambria" panose="020405030504060302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dirty="0">
                <a:effectLst/>
                <a:latin typeface="Cambria" panose="02040503050406030204" pitchFamily="18" charset="0"/>
                <a:ea typeface="Calibri" panose="020F0502020204030204" pitchFamily="34" charset="0"/>
                <a:cs typeface="Times New Roman" panose="02020603050405020304" pitchFamily="18" charset="0"/>
              </a:rPr>
              <a:t>Here in this figure, from the center-spherical layer (11) which is found beneath lithosphere(12) </a:t>
            </a:r>
            <a:r>
              <a:rPr lang="en-US" sz="1600" dirty="0">
                <a:latin typeface="Cambria" panose="02040503050406030204" pitchFamily="18" charset="0"/>
                <a:ea typeface="Calibri" panose="020F0502020204030204" pitchFamily="34" charset="0"/>
                <a:cs typeface="Times New Roman" panose="02020603050405020304" pitchFamily="18" charset="0"/>
              </a:rPr>
              <a:t>going </a:t>
            </a:r>
            <a:r>
              <a:rPr lang="en-US" sz="1600" dirty="0">
                <a:effectLst/>
                <a:latin typeface="Cambria" panose="02040503050406030204" pitchFamily="18" charset="0"/>
                <a:ea typeface="Calibri" panose="020F0502020204030204" pitchFamily="34" charset="0"/>
                <a:cs typeface="Times New Roman" panose="02020603050405020304" pitchFamily="18" charset="0"/>
              </a:rPr>
              <a:t>downward to layer (7) whi</a:t>
            </a:r>
            <a:r>
              <a:rPr lang="en-US" sz="1600" dirty="0">
                <a:latin typeface="Cambria" panose="02040503050406030204" pitchFamily="18" charset="0"/>
                <a:ea typeface="Calibri" panose="020F0502020204030204" pitchFamily="34" charset="0"/>
                <a:cs typeface="Times New Roman" panose="02020603050405020304" pitchFamily="18" charset="0"/>
              </a:rPr>
              <a:t>ch is </a:t>
            </a:r>
            <a:r>
              <a:rPr lang="en-US" sz="1600" dirty="0">
                <a:effectLst/>
                <a:latin typeface="Cambria" panose="02040503050406030204" pitchFamily="18" charset="0"/>
                <a:ea typeface="Calibri" panose="020F0502020204030204" pitchFamily="34" charset="0"/>
                <a:cs typeface="Times New Roman" panose="02020603050405020304" pitchFamily="18" charset="0"/>
              </a:rPr>
              <a:t>above the transitory layer (6) which is in contact with molten outer core (5). </a:t>
            </a:r>
          </a:p>
          <a:p>
            <a:pPr marL="0" marR="0" algn="just">
              <a:lnSpc>
                <a:spcPct val="107000"/>
              </a:lnSpc>
              <a:spcBef>
                <a:spcPts val="0"/>
              </a:spcBef>
              <a:spcAft>
                <a:spcPts val="0"/>
              </a:spcAft>
            </a:pPr>
            <a:endParaRPr lang="en-US" sz="1600" dirty="0">
              <a:latin typeface="Cambria" panose="020405030504060302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dirty="0">
                <a:effectLst/>
                <a:latin typeface="Cambria" panose="02040503050406030204" pitchFamily="18" charset="0"/>
                <a:ea typeface="Calibri" panose="020F0502020204030204" pitchFamily="34" charset="0"/>
                <a:cs typeface="Times New Roman" panose="02020603050405020304" pitchFamily="18" charset="0"/>
              </a:rPr>
              <a:t>The arrows indicate the direction of outgone molten mass through mantle plumes, and, disrupting the successive stratified layers of growing process </a:t>
            </a:r>
            <a:r>
              <a:rPr lang="en-US" sz="1600" dirty="0">
                <a:latin typeface="Cambria" panose="02040503050406030204" pitchFamily="18" charset="0"/>
                <a:ea typeface="Calibri" panose="020F0502020204030204" pitchFamily="34" charset="0"/>
                <a:cs typeface="Times New Roman" panose="02020603050405020304" pitchFamily="18" charset="0"/>
              </a:rPr>
              <a:t>of the mantle’s</a:t>
            </a:r>
            <a:r>
              <a:rPr lang="en-US" sz="1600" dirty="0">
                <a:effectLst/>
                <a:latin typeface="Cambria" panose="02040503050406030204" pitchFamily="18" charset="0"/>
                <a:ea typeface="Calibri" panose="020F0502020204030204" pitchFamily="34" charset="0"/>
                <a:cs typeface="Times New Roman" panose="02020603050405020304" pitchFamily="18" charset="0"/>
              </a:rPr>
              <a:t> solid-viscose mass. Magma, during outward motion, penetrates lithosphere forming  volcanic foci, as is elaborated in the following </a:t>
            </a:r>
            <a:r>
              <a:rPr lang="en-US" sz="1600" b="1" dirty="0">
                <a:effectLst/>
                <a:latin typeface="Cambria" panose="02040503050406030204" pitchFamily="18" charset="0"/>
                <a:ea typeface="Calibri" panose="020F0502020204030204" pitchFamily="34" charset="0"/>
                <a:cs typeface="Times New Roman" panose="02020603050405020304" pitchFamily="18" charset="0"/>
              </a:rPr>
              <a:t>Fig. 8</a:t>
            </a:r>
            <a:r>
              <a:rPr lang="en-US" sz="1600" dirty="0">
                <a:effectLst/>
                <a:latin typeface="Cambria" panose="02040503050406030204" pitchFamily="18" charset="0"/>
                <a:ea typeface="Calibri" panose="020F0502020204030204" pitchFamily="34" charset="0"/>
                <a:cs typeface="Times New Roman" panose="02020603050405020304" pitchFamily="18" charset="0"/>
              </a:rPr>
              <a:t>. </a:t>
            </a:r>
          </a:p>
          <a:p>
            <a:pPr marL="0" marR="0" algn="just">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37C54E9-62D4-4C4C-816E-90C2602C1DEE}"/>
              </a:ext>
            </a:extLst>
          </p:cNvPr>
          <p:cNvSpPr txBox="1"/>
          <p:nvPr/>
        </p:nvSpPr>
        <p:spPr>
          <a:xfrm>
            <a:off x="374078" y="6028679"/>
            <a:ext cx="5219561" cy="598369"/>
          </a:xfrm>
          <a:prstGeom prst="rect">
            <a:avLst/>
          </a:prstGeom>
          <a:noFill/>
        </p:spPr>
        <p:txBody>
          <a:bodyPr wrap="square">
            <a:spAutoFit/>
          </a:bodyPr>
          <a:lstStyle/>
          <a:p>
            <a:pPr marL="0" marR="0" algn="just">
              <a:lnSpc>
                <a:spcPct val="107000"/>
              </a:lnSpc>
              <a:spcBef>
                <a:spcPts val="0"/>
              </a:spcBef>
              <a:spcAft>
                <a:spcPts val="0"/>
              </a:spcAft>
            </a:pPr>
            <a:r>
              <a:rPr lang="en-US" sz="1050" b="1" dirty="0">
                <a:latin typeface="Cambria" panose="02040503050406030204" pitchFamily="18" charset="0"/>
                <a:ea typeface="Calibri" panose="020F0502020204030204" pitchFamily="34" charset="0"/>
                <a:cs typeface="Times New Roman" panose="02020603050405020304" pitchFamily="18" charset="0"/>
              </a:rPr>
              <a:t>Fig. 7.</a:t>
            </a:r>
            <a:r>
              <a:rPr lang="en-US" sz="1050" dirty="0">
                <a:latin typeface="Cambria" panose="02040503050406030204" pitchFamily="18" charset="0"/>
                <a:ea typeface="Calibri" panose="020F0502020204030204" pitchFamily="34" charset="0"/>
                <a:cs typeface="Times New Roman" panose="02020603050405020304" pitchFamily="18" charset="0"/>
              </a:rPr>
              <a:t> View on the Earth’ growth expressed of the formation of the inner sequential strata simultaneously with formation of the outer sequential basaltic belts of upper layer of the oceanic lithosphere, during upcoming and stiffening magma.</a:t>
            </a:r>
          </a:p>
        </p:txBody>
      </p:sp>
    </p:spTree>
    <p:extLst>
      <p:ext uri="{BB962C8B-B14F-4D97-AF65-F5344CB8AC3E}">
        <p14:creationId xmlns:p14="http://schemas.microsoft.com/office/powerpoint/2010/main" val="3937912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C9557-1935-4C12-BC08-5EDA3FE7CE19}"/>
              </a:ext>
            </a:extLst>
          </p:cNvPr>
          <p:cNvSpPr>
            <a:spLocks noGrp="1"/>
          </p:cNvSpPr>
          <p:nvPr>
            <p:ph type="title"/>
          </p:nvPr>
        </p:nvSpPr>
        <p:spPr>
          <a:xfrm>
            <a:off x="326471" y="147012"/>
            <a:ext cx="10515600" cy="406662"/>
          </a:xfrm>
        </p:spPr>
        <p:txBody>
          <a:bodyPr>
            <a:noAutofit/>
          </a:bodyPr>
          <a:lstStyle/>
          <a:p>
            <a:r>
              <a:rPr lang="en-US" sz="2400" i="0" dirty="0">
                <a:latin typeface="Arial Black" panose="020B0A04020102020204" pitchFamily="34" charset="0"/>
              </a:rPr>
              <a:t>                </a:t>
            </a:r>
            <a:r>
              <a:rPr lang="en-US" sz="1800" i="0" dirty="0">
                <a:latin typeface="Arial Black" panose="020B0A04020102020204" pitchFamily="34" charset="0"/>
              </a:rPr>
              <a:t>A View on Inner Geodynamic Phenomena</a:t>
            </a:r>
          </a:p>
        </p:txBody>
      </p:sp>
      <p:sp>
        <p:nvSpPr>
          <p:cNvPr id="6" name="TextBox 5">
            <a:extLst>
              <a:ext uri="{FF2B5EF4-FFF2-40B4-BE49-F238E27FC236}">
                <a16:creationId xmlns:a16="http://schemas.microsoft.com/office/drawing/2014/main" id="{BADF7881-A69A-4B9A-8BBC-8EA831FFB488}"/>
              </a:ext>
            </a:extLst>
          </p:cNvPr>
          <p:cNvSpPr txBox="1"/>
          <p:nvPr/>
        </p:nvSpPr>
        <p:spPr>
          <a:xfrm>
            <a:off x="5521733" y="553674"/>
            <a:ext cx="6607729" cy="6532558"/>
          </a:xfrm>
          <a:prstGeom prst="rect">
            <a:avLst/>
          </a:prstGeom>
          <a:noFill/>
        </p:spPr>
        <p:txBody>
          <a:bodyPr wrap="square">
            <a:spAutoFit/>
          </a:bodyPr>
          <a:lstStyle/>
          <a:p>
            <a:pPr marL="0" marR="0" algn="just">
              <a:lnSpc>
                <a:spcPct val="106000"/>
              </a:lnSpc>
              <a:spcBef>
                <a:spcPts val="0"/>
              </a:spcBef>
              <a:spcAft>
                <a:spcPts val="0"/>
              </a:spcAft>
            </a:pPr>
            <a:r>
              <a:rPr lang="en-US" sz="1200" dirty="0">
                <a:effectLst/>
                <a:latin typeface="Cambria" panose="02040503050406030204" pitchFamily="18" charset="0"/>
                <a:ea typeface="Cambria" panose="02040503050406030204" pitchFamily="18" charset="0"/>
                <a:cs typeface="Cambria Math" panose="02040503050406030204" pitchFamily="18" charset="0"/>
              </a:rPr>
              <a:t> </a:t>
            </a:r>
            <a:r>
              <a:rPr lang="en-US" sz="1400" b="1" kern="1200" dirty="0">
                <a:solidFill>
                  <a:srgbClr val="000000"/>
                </a:solidFill>
                <a:effectLst/>
                <a:latin typeface="Cambria" panose="02040503050406030204" pitchFamily="18" charset="0"/>
                <a:ea typeface="Cambria" panose="02040503050406030204" pitchFamily="18" charset="0"/>
                <a:cs typeface="Arial" panose="020B0604020202020204" pitchFamily="34" charset="0"/>
              </a:rPr>
              <a:t>This </a:t>
            </a:r>
            <a:r>
              <a:rPr lang="en-US" sz="1400" b="1" dirty="0">
                <a:solidFill>
                  <a:srgbClr val="000000"/>
                </a:solidFill>
                <a:latin typeface="Cambria" panose="02040503050406030204" pitchFamily="18" charset="0"/>
                <a:ea typeface="Cambria" panose="02040503050406030204" pitchFamily="18" charset="0"/>
                <a:cs typeface="Arial" panose="020B0604020202020204" pitchFamily="34" charset="0"/>
              </a:rPr>
              <a:t>F</a:t>
            </a:r>
            <a:r>
              <a:rPr lang="en-US" sz="1400" b="1" kern="1200" dirty="0">
                <a:solidFill>
                  <a:srgbClr val="000000"/>
                </a:solidFill>
                <a:effectLst/>
                <a:latin typeface="Cambria" panose="02040503050406030204" pitchFamily="18" charset="0"/>
                <a:ea typeface="Cambria" panose="02040503050406030204" pitchFamily="18" charset="0"/>
                <a:cs typeface="Arial" panose="020B0604020202020204" pitchFamily="34" charset="0"/>
              </a:rPr>
              <a:t>ig.8</a:t>
            </a:r>
            <a:r>
              <a:rPr lang="en-US" sz="1400" kern="1200" dirty="0">
                <a:solidFill>
                  <a:srgbClr val="000000"/>
                </a:solidFill>
                <a:effectLst/>
                <a:latin typeface="Cambria" panose="02040503050406030204" pitchFamily="18" charset="0"/>
                <a:ea typeface="Cambria" panose="02040503050406030204" pitchFamily="18" charset="0"/>
                <a:cs typeface="Arial" panose="020B0604020202020204" pitchFamily="34" charset="0"/>
              </a:rPr>
              <a:t> demonstrates that mantle plumes are not only heat flow, </a:t>
            </a:r>
            <a:r>
              <a:rPr lang="en-US" sz="1400" kern="1200" dirty="0">
                <a:solidFill>
                  <a:srgbClr val="000000"/>
                </a:solidFill>
                <a:effectLst/>
                <a:latin typeface="Cambria" panose="02040503050406030204" pitchFamily="18" charset="0"/>
                <a:ea typeface="Cambria" panose="02040503050406030204" pitchFamily="18" charset="0"/>
                <a:cs typeface="Cambria Math" panose="02040503050406030204" pitchFamily="18" charset="0"/>
              </a:rPr>
              <a:t>as commonly interpreted by proponents of the Earth's fixed size</a:t>
            </a:r>
            <a:r>
              <a:rPr lang="sq-AL" sz="1400" kern="1200" dirty="0">
                <a:solidFill>
                  <a:srgbClr val="000000"/>
                </a:solidFill>
                <a:effectLst/>
                <a:latin typeface="Cambria" panose="02040503050406030204" pitchFamily="18" charset="0"/>
                <a:ea typeface="Cambria" panose="02040503050406030204" pitchFamily="18" charset="0"/>
              </a:rPr>
              <a:t>⁽²¹⁾ʼ⁽³¹⁾</a:t>
            </a:r>
            <a:r>
              <a:rPr lang="en-US" sz="1400" dirty="0">
                <a:solidFill>
                  <a:srgbClr val="000000"/>
                </a:solidFill>
                <a:latin typeface="Cambria" panose="02040503050406030204" pitchFamily="18" charset="0"/>
                <a:ea typeface="Cambria" panose="02040503050406030204" pitchFamily="18" charset="0"/>
              </a:rPr>
              <a:t>. </a:t>
            </a:r>
          </a:p>
          <a:p>
            <a:pPr algn="just">
              <a:lnSpc>
                <a:spcPct val="106000"/>
              </a:lnSpc>
            </a:pPr>
            <a:r>
              <a:rPr lang="en-US" sz="1400" dirty="0">
                <a:solidFill>
                  <a:srgbClr val="000000"/>
                </a:solidFill>
                <a:latin typeface="Cambria" panose="02040503050406030204" pitchFamily="18" charset="0"/>
                <a:ea typeface="Cambria" panose="02040503050406030204" pitchFamily="18" charset="0"/>
                <a:cs typeface="Cambria Math" panose="02040503050406030204" pitchFamily="18" charset="0"/>
              </a:rPr>
              <a:t>R</a:t>
            </a:r>
            <a:r>
              <a:rPr lang="en-US" sz="1400" kern="1200" dirty="0">
                <a:solidFill>
                  <a:srgbClr val="000000"/>
                </a:solidFill>
                <a:effectLst/>
                <a:latin typeface="Cambria" panose="02040503050406030204" pitchFamily="18" charset="0"/>
                <a:ea typeface="Cambria" panose="02040503050406030204" pitchFamily="18" charset="0"/>
                <a:cs typeface="Cambria Math" panose="02040503050406030204" pitchFamily="18" charset="0"/>
              </a:rPr>
              <a:t>ecently, based on space geodetic measurements has been shown that  the Earth's radius increases negligibly by a fraction of one millimeter per year, although it is interpreted that plumes carry mass ⁽⁶²⁾ together with energy in accordance with Plate Tectonics circulation of the silicate mass in fixed Earth size. </a:t>
            </a:r>
          </a:p>
          <a:p>
            <a:pPr marL="0" marR="0" algn="just">
              <a:lnSpc>
                <a:spcPct val="106000"/>
              </a:lnSpc>
              <a:spcBef>
                <a:spcPts val="0"/>
              </a:spcBef>
              <a:spcAft>
                <a:spcPts val="0"/>
              </a:spcAft>
            </a:pPr>
            <a:endParaRPr lang="en-US" sz="1400" dirty="0">
              <a:solidFill>
                <a:srgbClr val="000000"/>
              </a:solidFill>
              <a:latin typeface="Cambria" panose="02040503050406030204" pitchFamily="18" charset="0"/>
              <a:ea typeface="Cambria" panose="02040503050406030204" pitchFamily="18" charset="0"/>
            </a:endParaRPr>
          </a:p>
          <a:p>
            <a:pPr marL="0" marR="0" algn="just">
              <a:lnSpc>
                <a:spcPct val="106000"/>
              </a:lnSpc>
              <a:spcBef>
                <a:spcPts val="0"/>
              </a:spcBef>
              <a:spcAft>
                <a:spcPts val="0"/>
              </a:spcAft>
            </a:pPr>
            <a:r>
              <a:rPr lang="en-US" sz="1400" kern="1200" dirty="0">
                <a:solidFill>
                  <a:srgbClr val="000000"/>
                </a:solidFill>
                <a:effectLst/>
                <a:latin typeface="Cambria" panose="02040503050406030204" pitchFamily="18" charset="0"/>
                <a:ea typeface="Cambria" panose="02040503050406030204" pitchFamily="18" charset="0"/>
              </a:rPr>
              <a:t>On contrary, </a:t>
            </a:r>
            <a:r>
              <a:rPr lang="en-US" sz="1400" b="1" kern="1200" dirty="0">
                <a:solidFill>
                  <a:srgbClr val="000000"/>
                </a:solidFill>
                <a:effectLst/>
                <a:latin typeface="Cambria" panose="02040503050406030204" pitchFamily="18" charset="0"/>
                <a:ea typeface="Cambria" panose="02040503050406030204" pitchFamily="18" charset="0"/>
              </a:rPr>
              <a:t>mantle plumes</a:t>
            </a:r>
            <a:r>
              <a:rPr lang="en-US" sz="1400" kern="1200" dirty="0">
                <a:solidFill>
                  <a:srgbClr val="000000"/>
                </a:solidFill>
                <a:effectLst/>
                <a:latin typeface="Cambria" panose="02040503050406030204" pitchFamily="18" charset="0"/>
                <a:ea typeface="Cambria" panose="02040503050406030204" pitchFamily="18" charset="0"/>
              </a:rPr>
              <a:t> are cannel-ways </a:t>
            </a:r>
            <a:r>
              <a:rPr lang="en-US" sz="1400" kern="1200" dirty="0">
                <a:solidFill>
                  <a:srgbClr val="000000"/>
                </a:solidFill>
                <a:effectLst/>
                <a:latin typeface="Cambria" panose="02040503050406030204" pitchFamily="18" charset="0"/>
                <a:ea typeface="Cambria" panose="02040503050406030204" pitchFamily="18" charset="0"/>
                <a:cs typeface="Arial" panose="020B0604020202020204" pitchFamily="34" charset="0"/>
              </a:rPr>
              <a:t>convoying molten mass </a:t>
            </a:r>
            <a:r>
              <a:rPr lang="en-US" sz="1400" i="1" kern="1200" dirty="0">
                <a:solidFill>
                  <a:srgbClr val="000000"/>
                </a:solidFill>
                <a:effectLst/>
                <a:latin typeface="Cambria" panose="02040503050406030204" pitchFamily="18" charset="0"/>
                <a:ea typeface="Cambria" panose="02040503050406030204" pitchFamily="18" charset="0"/>
              </a:rPr>
              <a:t>from magma reservoir (outer molten core)</a:t>
            </a:r>
            <a:r>
              <a:rPr lang="en-US" sz="1400" b="1" i="1" kern="1200" dirty="0">
                <a:solidFill>
                  <a:srgbClr val="000000"/>
                </a:solidFill>
                <a:effectLst/>
                <a:latin typeface="Cambria" panose="02040503050406030204" pitchFamily="18" charset="0"/>
                <a:ea typeface="Cambria" panose="02040503050406030204" pitchFamily="18" charset="0"/>
              </a:rPr>
              <a:t> </a:t>
            </a:r>
            <a:r>
              <a:rPr lang="en-US" sz="1400" kern="1200" dirty="0">
                <a:solidFill>
                  <a:srgbClr val="000000"/>
                </a:solidFill>
                <a:effectLst/>
                <a:latin typeface="Cambria" panose="02040503050406030204" pitchFamily="18" charset="0"/>
                <a:ea typeface="Cambria" panose="02040503050406030204" pitchFamily="18" charset="0"/>
              </a:rPr>
              <a:t>and cause</a:t>
            </a:r>
            <a:r>
              <a:rPr lang="en-US" sz="1400" i="1" kern="1200" dirty="0">
                <a:solidFill>
                  <a:srgbClr val="000000"/>
                </a:solidFill>
                <a:effectLst/>
                <a:latin typeface="Cambria" panose="02040503050406030204" pitchFamily="18" charset="0"/>
                <a:ea typeface="Cambria" panose="02040503050406030204" pitchFamily="18" charset="0"/>
              </a:rPr>
              <a:t> the mantle’s</a:t>
            </a:r>
            <a:r>
              <a:rPr lang="en-US" sz="1400" kern="1200" dirty="0">
                <a:solidFill>
                  <a:srgbClr val="000000"/>
                </a:solidFill>
                <a:effectLst/>
                <a:latin typeface="Cambria" panose="02040503050406030204" pitchFamily="18" charset="0"/>
                <a:ea typeface="Cambria" panose="02040503050406030204" pitchFamily="18" charset="0"/>
                <a:cs typeface="Arial" panose="020B0604020202020204" pitchFamily="34" charset="0"/>
              </a:rPr>
              <a:t> three-dimensional structures, and geodynamic phenomena in lithosphere during process of the growing Earth. </a:t>
            </a:r>
            <a:r>
              <a:rPr lang="en-US" sz="1400" kern="1200" dirty="0">
                <a:solidFill>
                  <a:srgbClr val="000000"/>
                </a:solidFill>
                <a:effectLst/>
                <a:latin typeface="Cambria" panose="02040503050406030204" pitchFamily="18" charset="0"/>
                <a:ea typeface="Cambria" panose="02040503050406030204" pitchFamily="18" charset="0"/>
              </a:rPr>
              <a:t>The different accumulation of mass between bordering lithospheric tectonic blocks (slabs or plates) causes the gravitational disequilibrium, and the </a:t>
            </a:r>
            <a:r>
              <a:rPr lang="en-US" sz="1400" i="1" kern="1200" dirty="0">
                <a:solidFill>
                  <a:srgbClr val="000000"/>
                </a:solidFill>
                <a:effectLst/>
                <a:latin typeface="Cambria" panose="02040503050406030204" pitchFamily="18" charset="0"/>
                <a:ea typeface="Cambria" panose="02040503050406030204" pitchFamily="18" charset="0"/>
              </a:rPr>
              <a:t>resultant </a:t>
            </a:r>
            <a:r>
              <a:rPr lang="en-US" sz="1400" kern="1200" dirty="0">
                <a:solidFill>
                  <a:srgbClr val="000000"/>
                </a:solidFill>
                <a:effectLst/>
                <a:latin typeface="Cambria" panose="02040503050406030204" pitchFamily="18" charset="0"/>
                <a:ea typeface="Cambria" panose="02040503050406030204" pitchFamily="18" charset="0"/>
              </a:rPr>
              <a:t>of the acting forces  (as drawn within figure) causes the tectonic displacement, and replaces normal gravitational equilibrium of the Earth’s sphere, geoid</a:t>
            </a:r>
            <a:r>
              <a:rPr lang="en-US" sz="1400" kern="1200" dirty="0">
                <a:solidFill>
                  <a:srgbClr val="000000"/>
                </a:solidFill>
                <a:effectLst/>
                <a:latin typeface="Cambria" panose="02040503050406030204" pitchFamily="18" charset="0"/>
                <a:ea typeface="Cambria" panose="02040503050406030204" pitchFamily="18" charset="0"/>
                <a:cs typeface="Cambria Math" panose="02040503050406030204" pitchFamily="18" charset="0"/>
              </a:rPr>
              <a:t>⁽</a:t>
            </a:r>
            <a:r>
              <a:rPr lang="en-US" sz="1400" kern="1200" dirty="0">
                <a:solidFill>
                  <a:srgbClr val="000000"/>
                </a:solidFill>
                <a:effectLst/>
                <a:latin typeface="Cambria" panose="02040503050406030204" pitchFamily="18" charset="0"/>
                <a:ea typeface="Cambria" panose="02040503050406030204" pitchFamily="18" charset="0"/>
                <a:cs typeface="Verdana" panose="020B0604030504040204" pitchFamily="34" charset="0"/>
              </a:rPr>
              <a:t>⁴⁴</a:t>
            </a:r>
            <a:r>
              <a:rPr lang="en-US" sz="1400" kern="1200" dirty="0">
                <a:solidFill>
                  <a:srgbClr val="000000"/>
                </a:solidFill>
                <a:effectLst/>
                <a:latin typeface="Cambria" panose="02040503050406030204" pitchFamily="18" charset="0"/>
                <a:ea typeface="Cambria" panose="02040503050406030204" pitchFamily="18" charset="0"/>
                <a:cs typeface="Cambria Math" panose="02040503050406030204" pitchFamily="18" charset="0"/>
              </a:rPr>
              <a:t>⁾</a:t>
            </a:r>
            <a:r>
              <a:rPr lang="en-US" sz="1400" kern="1200" dirty="0">
                <a:solidFill>
                  <a:srgbClr val="000000"/>
                </a:solidFill>
                <a:effectLst/>
                <a:latin typeface="Cambria" panose="02040503050406030204" pitchFamily="18" charset="0"/>
                <a:ea typeface="Cambria" panose="02040503050406030204" pitchFamily="18" charset="0"/>
              </a:rPr>
              <a:t>. </a:t>
            </a:r>
          </a:p>
          <a:p>
            <a:pPr marL="0" marR="0" algn="just">
              <a:lnSpc>
                <a:spcPct val="106000"/>
              </a:lnSpc>
              <a:spcBef>
                <a:spcPts val="0"/>
              </a:spcBef>
              <a:spcAft>
                <a:spcPts val="0"/>
              </a:spcAft>
            </a:pPr>
            <a:endParaRPr lang="en-US" sz="1400" dirty="0">
              <a:effectLst/>
              <a:latin typeface="Cambria" panose="02040503050406030204" pitchFamily="18" charset="0"/>
              <a:ea typeface="Cambria" panose="02040503050406030204" pitchFamily="18" charset="0"/>
            </a:endParaRPr>
          </a:p>
          <a:p>
            <a:pPr marL="0" marR="0" algn="just">
              <a:lnSpc>
                <a:spcPct val="106000"/>
              </a:lnSpc>
              <a:spcBef>
                <a:spcPts val="0"/>
              </a:spcBef>
              <a:spcAft>
                <a:spcPts val="0"/>
              </a:spcAft>
            </a:pPr>
            <a:r>
              <a:rPr lang="en-US" sz="1400" kern="1200" dirty="0">
                <a:solidFill>
                  <a:srgbClr val="000000"/>
                </a:solidFill>
                <a:effectLst/>
                <a:latin typeface="Cambria" panose="02040503050406030204" pitchFamily="18" charset="0"/>
                <a:ea typeface="Cambria" panose="02040503050406030204" pitchFamily="18" charset="0"/>
              </a:rPr>
              <a:t>This is the way that shows the processes causing geodynamic phenomena; through origin and motion of magma during the Earth’s growth demonstrating how volcanic activity occurs , the movement of the crust or lithosphere blocks, i.e.,</a:t>
            </a:r>
            <a:r>
              <a:rPr lang="en-US" sz="1400" i="1" kern="1200" dirty="0">
                <a:solidFill>
                  <a:srgbClr val="000000"/>
                </a:solidFill>
                <a:effectLst/>
                <a:latin typeface="Cambria" panose="02040503050406030204" pitchFamily="18" charset="0"/>
                <a:ea typeface="Cambria" panose="02040503050406030204" pitchFamily="18" charset="0"/>
              </a:rPr>
              <a:t> shift of the tectonic slabs</a:t>
            </a:r>
            <a:r>
              <a:rPr lang="en-US" sz="1400" kern="1200" dirty="0">
                <a:solidFill>
                  <a:srgbClr val="000000"/>
                </a:solidFill>
                <a:effectLst/>
                <a:latin typeface="Cambria" panose="02040503050406030204" pitchFamily="18" charset="0"/>
                <a:ea typeface="Cambria" panose="02040503050406030204" pitchFamily="18" charset="0"/>
              </a:rPr>
              <a:t> (or plates) known as tectonic movement </a:t>
            </a:r>
            <a:r>
              <a:rPr lang="en-US" sz="1400" i="1" kern="1200" dirty="0">
                <a:solidFill>
                  <a:srgbClr val="000000"/>
                </a:solidFill>
                <a:effectLst/>
                <a:latin typeface="Cambria" panose="02040503050406030204" pitchFamily="18" charset="0"/>
                <a:ea typeface="Cambria" panose="02040503050406030204" pitchFamily="18" charset="0"/>
              </a:rPr>
              <a:t>causes folding</a:t>
            </a:r>
            <a:r>
              <a:rPr lang="en-US" sz="1400" kern="1200" dirty="0">
                <a:solidFill>
                  <a:srgbClr val="000000"/>
                </a:solidFill>
                <a:effectLst/>
                <a:latin typeface="Cambria" panose="02040503050406030204" pitchFamily="18" charset="0"/>
                <a:ea typeface="Cambria" panose="02040503050406030204" pitchFamily="18" charset="0"/>
              </a:rPr>
              <a:t>, slow crust thrusting and sudden vibration of tectonic blocks, </a:t>
            </a:r>
            <a:r>
              <a:rPr lang="en-US" sz="1400" i="1" kern="1200" dirty="0">
                <a:solidFill>
                  <a:srgbClr val="000000"/>
                </a:solidFill>
                <a:effectLst/>
                <a:latin typeface="Cambria" panose="02040503050406030204" pitchFamily="18" charset="0"/>
                <a:ea typeface="Cambria" panose="02040503050406030204" pitchFamily="18" charset="0"/>
              </a:rPr>
              <a:t>earthquakes</a:t>
            </a:r>
            <a:r>
              <a:rPr lang="en-US" sz="1400" kern="1200" dirty="0">
                <a:solidFill>
                  <a:srgbClr val="000000"/>
                </a:solidFill>
                <a:effectLst/>
                <a:latin typeface="Cambria" panose="02040503050406030204" pitchFamily="18" charset="0"/>
                <a:ea typeface="Cambria" panose="02040503050406030204" pitchFamily="18" charset="0"/>
              </a:rPr>
              <a:t>⁽³⁵⁾. </a:t>
            </a:r>
            <a:endParaRPr lang="en-US" sz="1400" dirty="0">
              <a:effectLst/>
              <a:latin typeface="Cambria" panose="02040503050406030204" pitchFamily="18" charset="0"/>
              <a:ea typeface="Cambria" panose="02040503050406030204" pitchFamily="18" charset="0"/>
            </a:endParaRPr>
          </a:p>
          <a:p>
            <a:pPr marL="0" marR="0" algn="just">
              <a:lnSpc>
                <a:spcPct val="106000"/>
              </a:lnSpc>
              <a:spcBef>
                <a:spcPts val="0"/>
              </a:spcBef>
              <a:spcAft>
                <a:spcPts val="0"/>
              </a:spcAft>
            </a:pPr>
            <a:r>
              <a:rPr lang="en-US" sz="1400" kern="1200" dirty="0">
                <a:solidFill>
                  <a:srgbClr val="000000"/>
                </a:solidFill>
                <a:effectLst/>
                <a:latin typeface="Cambria" panose="02040503050406030204" pitchFamily="18" charset="0"/>
                <a:ea typeface="Cambria" panose="02040503050406030204" pitchFamily="18" charset="0"/>
                <a:cs typeface="Tahoma" panose="020B0604030504040204" pitchFamily="34" charset="0"/>
              </a:rPr>
              <a:t>Earthquake shock is accompanied by </a:t>
            </a:r>
            <a:r>
              <a:rPr lang="en-US" sz="1400" kern="1200" dirty="0">
                <a:solidFill>
                  <a:srgbClr val="000000"/>
                </a:solidFill>
                <a:effectLst/>
                <a:latin typeface="Cambria" panose="02040503050406030204" pitchFamily="18" charset="0"/>
                <a:ea typeface="Cambria" panose="02040503050406030204" pitchFamily="18" charset="0"/>
              </a:rPr>
              <a:t>signals⁽⁶⁾ that interfere with Sun’s physical fields⁽¹⁸⁾⁽¹⁹⁾ resulting </a:t>
            </a:r>
            <a:r>
              <a:rPr lang="en-US" sz="1400" kern="1200" dirty="0">
                <a:solidFill>
                  <a:srgbClr val="000000"/>
                </a:solidFill>
                <a:effectLst/>
                <a:latin typeface="Cambria" panose="02040503050406030204" pitchFamily="18" charset="0"/>
                <a:ea typeface="Cambria" panose="02040503050406030204" pitchFamily="18" charset="0"/>
                <a:cs typeface="Tahoma" panose="020B0604030504040204" pitchFamily="34" charset="0"/>
              </a:rPr>
              <a:t>from the core kernel disintegration</a:t>
            </a:r>
            <a:r>
              <a:rPr lang="en-US" sz="1400" dirty="0">
                <a:solidFill>
                  <a:srgbClr val="000000"/>
                </a:solidFill>
                <a:latin typeface="Cambria" panose="02040503050406030204" pitchFamily="18" charset="0"/>
                <a:ea typeface="Cambria" panose="02040503050406030204" pitchFamily="18" charset="0"/>
                <a:cs typeface="Tahoma" panose="020B0604030504040204" pitchFamily="34" charset="0"/>
              </a:rPr>
              <a:t> such as</a:t>
            </a:r>
            <a:r>
              <a:rPr lang="en-US" sz="1400" kern="1200" dirty="0">
                <a:solidFill>
                  <a:srgbClr val="000000"/>
                </a:solidFill>
                <a:effectLst/>
                <a:latin typeface="Cambria" panose="02040503050406030204" pitchFamily="18" charset="0"/>
                <a:ea typeface="Cambria" panose="02040503050406030204" pitchFamily="18" charset="0"/>
                <a:cs typeface="Tahoma" panose="020B0604030504040204" pitchFamily="34" charset="0"/>
              </a:rPr>
              <a:t>:  the emanation</a:t>
            </a:r>
            <a:r>
              <a:rPr lang="en-US" sz="1400" kern="1200" dirty="0">
                <a:solidFill>
                  <a:srgbClr val="000000"/>
                </a:solidFill>
                <a:effectLst/>
                <a:latin typeface="Cambria" panose="02040503050406030204" pitchFamily="18" charset="0"/>
                <a:ea typeface="Cambria" panose="02040503050406030204" pitchFamily="18" charset="0"/>
                <a:cs typeface="Cambria Math" panose="02040503050406030204" pitchFamily="18" charset="0"/>
              </a:rPr>
              <a:t>⁽</a:t>
            </a:r>
            <a:r>
              <a:rPr lang="en-US" sz="140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¹</a:t>
            </a:r>
            <a:r>
              <a:rPr lang="en-US" sz="1400" kern="1200" dirty="0">
                <a:solidFill>
                  <a:srgbClr val="000000"/>
                </a:solidFill>
                <a:effectLst/>
                <a:latin typeface="Cambria" panose="02040503050406030204" pitchFamily="18" charset="0"/>
                <a:ea typeface="Cambria" panose="02040503050406030204" pitchFamily="18" charset="0"/>
                <a:cs typeface="Verdana" panose="020B0604030504040204" pitchFamily="34" charset="0"/>
              </a:rPr>
              <a:t>⁶</a:t>
            </a:r>
            <a:r>
              <a:rPr lang="en-US" sz="1400" kern="1200" dirty="0">
                <a:solidFill>
                  <a:srgbClr val="000000"/>
                </a:solidFill>
                <a:effectLst/>
                <a:latin typeface="Cambria" panose="02040503050406030204" pitchFamily="18" charset="0"/>
                <a:ea typeface="Cambria" panose="02040503050406030204" pitchFamily="18" charset="0"/>
                <a:cs typeface="Cambria Math" panose="02040503050406030204" pitchFamily="18" charset="0"/>
              </a:rPr>
              <a:t>⁾</a:t>
            </a:r>
            <a:r>
              <a:rPr lang="en-US" sz="1400" kern="1200" dirty="0">
                <a:solidFill>
                  <a:srgbClr val="000000"/>
                </a:solidFill>
                <a:effectLst/>
                <a:latin typeface="Cambria" panose="02040503050406030204" pitchFamily="18" charset="0"/>
                <a:ea typeface="Cambria" panose="02040503050406030204" pitchFamily="18" charset="0"/>
                <a:cs typeface="Tahoma" panose="020B0604030504040204" pitchFamily="34" charset="0"/>
              </a:rPr>
              <a:t> of particles, sub-particles and nuclei of Helium-3; disturbance of the local Earth’s magnetic field on the verge of seismic shock.</a:t>
            </a:r>
            <a:r>
              <a:rPr lang="en-US" sz="1400" dirty="0">
                <a:effectLst/>
                <a:latin typeface="Cambria" panose="02040503050406030204" pitchFamily="18" charset="0"/>
                <a:ea typeface="Cambria" panose="02040503050406030204" pitchFamily="18" charset="0"/>
              </a:rPr>
              <a:t> </a:t>
            </a:r>
          </a:p>
          <a:p>
            <a:pPr marL="0" marR="0" algn="just">
              <a:lnSpc>
                <a:spcPct val="106000"/>
              </a:lnSpc>
              <a:spcBef>
                <a:spcPts val="0"/>
              </a:spcBef>
              <a:spcAft>
                <a:spcPts val="0"/>
              </a:spcAft>
            </a:pPr>
            <a:endParaRPr lang="en-US" sz="1400" kern="1200" dirty="0">
              <a:solidFill>
                <a:srgbClr val="000000"/>
              </a:solidFill>
              <a:effectLst/>
              <a:latin typeface="Cambria" panose="02040503050406030204" pitchFamily="18" charset="0"/>
              <a:ea typeface="Cambria" panose="02040503050406030204" pitchFamily="18" charset="0"/>
              <a:cs typeface="Tahoma" panose="020B0604030504040204" pitchFamily="34" charset="0"/>
            </a:endParaRPr>
          </a:p>
          <a:p>
            <a:pPr marL="0" marR="0" algn="just">
              <a:lnSpc>
                <a:spcPct val="106000"/>
              </a:lnSpc>
              <a:spcBef>
                <a:spcPts val="0"/>
              </a:spcBef>
              <a:spcAft>
                <a:spcPts val="0"/>
              </a:spcAft>
            </a:pPr>
            <a:r>
              <a:rPr lang="en-US" sz="1400" kern="1200" dirty="0">
                <a:solidFill>
                  <a:srgbClr val="000000"/>
                </a:solidFill>
                <a:effectLst/>
                <a:latin typeface="Cambria" panose="02040503050406030204" pitchFamily="18" charset="0"/>
                <a:ea typeface="Cambria" panose="02040503050406030204" pitchFamily="18" charset="0"/>
                <a:cs typeface="Tahoma" panose="020B0604030504040204" pitchFamily="34" charset="0"/>
              </a:rPr>
              <a:t>Recording and evaluating these signals can make it easier to predict seismic shock and do the same as forecasting weather storms.</a:t>
            </a:r>
            <a:endParaRPr lang="en-US" sz="1400" dirty="0">
              <a:effectLst/>
              <a:latin typeface="Cambria" panose="02040503050406030204" pitchFamily="18" charset="0"/>
              <a:ea typeface="Cambria" panose="02040503050406030204" pitchFamily="18" charset="0"/>
            </a:endParaRPr>
          </a:p>
          <a:p>
            <a:pPr marL="0" marR="0" indent="180340" algn="just">
              <a:lnSpc>
                <a:spcPct val="107000"/>
              </a:lnSpc>
              <a:spcBef>
                <a:spcPts val="0"/>
              </a:spcBef>
              <a:spcAft>
                <a:spcPts val="0"/>
              </a:spcAft>
            </a:pPr>
            <a:endParaRPr lang="en-US" dirty="0"/>
          </a:p>
        </p:txBody>
      </p:sp>
      <p:sp>
        <p:nvSpPr>
          <p:cNvPr id="10" name="TextBox 9">
            <a:extLst>
              <a:ext uri="{FF2B5EF4-FFF2-40B4-BE49-F238E27FC236}">
                <a16:creationId xmlns:a16="http://schemas.microsoft.com/office/drawing/2014/main" id="{9D633E2F-6828-4E0A-AAB7-A3D550D6E2F4}"/>
              </a:ext>
            </a:extLst>
          </p:cNvPr>
          <p:cNvSpPr txBox="1"/>
          <p:nvPr/>
        </p:nvSpPr>
        <p:spPr>
          <a:xfrm>
            <a:off x="528506" y="5033394"/>
            <a:ext cx="4060272" cy="415498"/>
          </a:xfrm>
          <a:prstGeom prst="rect">
            <a:avLst/>
          </a:prstGeom>
          <a:noFill/>
        </p:spPr>
        <p:txBody>
          <a:bodyPr wrap="square">
            <a:spAutoFit/>
          </a:bodyPr>
          <a:lstStyle/>
          <a:p>
            <a:r>
              <a:rPr lang="en-US" sz="1050" dirty="0">
                <a:effectLst/>
                <a:latin typeface="Cambria" panose="02040503050406030204" pitchFamily="18" charset="0"/>
                <a:ea typeface="Calibri" panose="020F0502020204030204" pitchFamily="34" charset="0"/>
                <a:cs typeface="Cambria Math" panose="02040503050406030204" pitchFamily="18" charset="0"/>
              </a:rPr>
              <a:t>Fig. 8. Inner geodynamic processes and phenomena </a:t>
            </a:r>
            <a:r>
              <a:rPr lang="en-US" sz="1050" dirty="0">
                <a:latin typeface="Cambria" panose="02040503050406030204" pitchFamily="18" charset="0"/>
              </a:rPr>
              <a:t>from upcoming molten mass from magma reservoir of outer molten core. </a:t>
            </a:r>
            <a:endParaRPr lang="en-US" sz="1050" dirty="0"/>
          </a:p>
        </p:txBody>
      </p:sp>
      <p:pic>
        <p:nvPicPr>
          <p:cNvPr id="14" name="Content Placeholder 13">
            <a:extLst>
              <a:ext uri="{FF2B5EF4-FFF2-40B4-BE49-F238E27FC236}">
                <a16:creationId xmlns:a16="http://schemas.microsoft.com/office/drawing/2014/main" id="{B2890528-1D15-452E-A0B6-CE4F8CE8F84F}"/>
              </a:ext>
            </a:extLst>
          </p:cNvPr>
          <p:cNvPicPr>
            <a:picLocks noGrp="1" noChangeAspect="1"/>
          </p:cNvPicPr>
          <p:nvPr>
            <p:ph idx="1"/>
          </p:nvPr>
        </p:nvPicPr>
        <p:blipFill>
          <a:blip r:embed="rId2"/>
          <a:stretch>
            <a:fillRect/>
          </a:stretch>
        </p:blipFill>
        <p:spPr>
          <a:xfrm>
            <a:off x="62538" y="938767"/>
            <a:ext cx="5334000" cy="4000500"/>
          </a:xfrm>
        </p:spPr>
      </p:pic>
    </p:spTree>
    <p:extLst>
      <p:ext uri="{BB962C8B-B14F-4D97-AF65-F5344CB8AC3E}">
        <p14:creationId xmlns:p14="http://schemas.microsoft.com/office/powerpoint/2010/main" val="61523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429B6-2227-470B-9D3E-AE40800E9692}"/>
              </a:ext>
            </a:extLst>
          </p:cNvPr>
          <p:cNvSpPr>
            <a:spLocks noGrp="1"/>
          </p:cNvSpPr>
          <p:nvPr>
            <p:ph type="title"/>
          </p:nvPr>
        </p:nvSpPr>
        <p:spPr>
          <a:xfrm>
            <a:off x="91580" y="113446"/>
            <a:ext cx="10515600" cy="775788"/>
          </a:xfrm>
        </p:spPr>
        <p:txBody>
          <a:bodyPr>
            <a:normAutofit/>
          </a:bodyPr>
          <a:lstStyle/>
          <a:p>
            <a:r>
              <a:rPr lang="en-US" sz="1600" i="0" dirty="0">
                <a:latin typeface="Arial Black" panose="020B0A04020102020204" pitchFamily="34" charset="0"/>
              </a:rPr>
              <a:t>Peculiarity of Planet Mercury, </a:t>
            </a:r>
            <a:br>
              <a:rPr lang="en-US" sz="1600" i="0" dirty="0">
                <a:latin typeface="Arial Black" panose="020B0A04020102020204" pitchFamily="34" charset="0"/>
              </a:rPr>
            </a:br>
            <a:r>
              <a:rPr lang="en-US" sz="1600" i="0" dirty="0">
                <a:latin typeface="Arial Black" panose="020B0A04020102020204" pitchFamily="34" charset="0"/>
              </a:rPr>
              <a:t>As Sample of Core Kernel Function in a Galactic Object</a:t>
            </a:r>
          </a:p>
        </p:txBody>
      </p:sp>
      <p:sp>
        <p:nvSpPr>
          <p:cNvPr id="6" name="TextBox 5">
            <a:extLst>
              <a:ext uri="{FF2B5EF4-FFF2-40B4-BE49-F238E27FC236}">
                <a16:creationId xmlns:a16="http://schemas.microsoft.com/office/drawing/2014/main" id="{AF935A7C-CCA1-4771-8A12-50CC64FCDB02}"/>
              </a:ext>
            </a:extLst>
          </p:cNvPr>
          <p:cNvSpPr txBox="1"/>
          <p:nvPr/>
        </p:nvSpPr>
        <p:spPr>
          <a:xfrm>
            <a:off x="6671163" y="955970"/>
            <a:ext cx="5520837" cy="4778552"/>
          </a:xfrm>
          <a:prstGeom prst="rect">
            <a:avLst/>
          </a:prstGeom>
          <a:noFill/>
        </p:spPr>
        <p:txBody>
          <a:bodyPr wrap="square">
            <a:spAutoFit/>
          </a:bodyPr>
          <a:lstStyle/>
          <a:p>
            <a:pPr marL="0" marR="0" fontAlgn="base">
              <a:lnSpc>
                <a:spcPct val="107000"/>
              </a:lnSpc>
              <a:spcBef>
                <a:spcPts val="0"/>
              </a:spcBef>
              <a:spcAft>
                <a:spcPts val="0"/>
              </a:spcAft>
            </a:pPr>
            <a:r>
              <a:rPr lang="en-US" sz="1400" b="1" dirty="0">
                <a:latin typeface="Arial" panose="020B0604020202020204" pitchFamily="34" charset="0"/>
                <a:ea typeface="Calibri" panose="020F0502020204030204" pitchFamily="34" charset="0"/>
                <a:cs typeface="Arial" panose="020B0604020202020204" pitchFamily="34" charset="0"/>
              </a:rPr>
              <a:t>I</a:t>
            </a:r>
            <a:r>
              <a:rPr lang="en-US" sz="1400" b="1" dirty="0">
                <a:effectLst/>
                <a:latin typeface="Arial" panose="020B0604020202020204" pitchFamily="34" charset="0"/>
                <a:ea typeface="Calibri" panose="020F0502020204030204" pitchFamily="34" charset="0"/>
                <a:cs typeface="Arial" panose="020B0604020202020204" pitchFamily="34" charset="0"/>
              </a:rPr>
              <a:t>n fig. 9 is shown the peculiarity of Mercury</a:t>
            </a:r>
            <a:r>
              <a:rPr lang="en-US" sz="1400" dirty="0">
                <a:effectLst/>
                <a:latin typeface="Arial" panose="020B0604020202020204" pitchFamily="34" charset="0"/>
                <a:ea typeface="Calibri" panose="020F0502020204030204" pitchFamily="34" charset="0"/>
                <a:cs typeface="Arial" panose="020B0604020202020204" pitchFamily="34" charset="0"/>
              </a:rPr>
              <a:t> with a very weak magnetic field, about 1.1 % of the Earth’s one, and with the presence of a very thin molten center-spherical layer covering the unusual large solid core (75% of the Mercury’s radius). </a:t>
            </a:r>
            <a:endParaRPr lang="en-US" sz="1400" dirty="0">
              <a:latin typeface="Arial" panose="020B0604020202020204" pitchFamily="34" charset="0"/>
              <a:ea typeface="Calibri" panose="020F0502020204030204" pitchFamily="34" charset="0"/>
              <a:cs typeface="Arial" panose="020B0604020202020204" pitchFamily="34" charset="0"/>
            </a:endParaRPr>
          </a:p>
          <a:p>
            <a:pPr fontAlgn="base">
              <a:lnSpc>
                <a:spcPct val="107000"/>
              </a:lnSpc>
            </a:pP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fontAlgn="base">
              <a:lnSpc>
                <a:spcPct val="107000"/>
              </a:lnSpc>
            </a:pPr>
            <a:r>
              <a:rPr lang="en-US" sz="1400" dirty="0">
                <a:effectLst/>
                <a:latin typeface="Arial" panose="020B0604020202020204" pitchFamily="34" charset="0"/>
                <a:ea typeface="Calibri" panose="020F0502020204030204" pitchFamily="34" charset="0"/>
                <a:cs typeface="Arial" panose="020B0604020202020204" pitchFamily="34" charset="0"/>
              </a:rPr>
              <a:t>The thin molten layer must be a remnant of the potentially large outer core which during its stiffening  process must have joined the inner core in one big solid mass during the kernel’s disintegration. </a:t>
            </a:r>
          </a:p>
          <a:p>
            <a:pPr marL="0" marR="0" fontAlgn="base">
              <a:lnSpc>
                <a:spcPct val="107000"/>
              </a:lnSpc>
              <a:spcBef>
                <a:spcPts val="0"/>
              </a:spcBef>
              <a:spcAft>
                <a:spcPts val="0"/>
              </a:spcAft>
            </a:pPr>
            <a:endParaRPr lang="en-US" sz="1400" dirty="0">
              <a:latin typeface="Arial" panose="020B0604020202020204" pitchFamily="34" charset="0"/>
              <a:ea typeface="Calibri" panose="020F0502020204030204" pitchFamily="34" charset="0"/>
              <a:cs typeface="Arial" panose="020B0604020202020204" pitchFamily="34" charset="0"/>
            </a:endParaRPr>
          </a:p>
          <a:p>
            <a:pPr marL="0" marR="0" fontAlgn="base">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Thus, both planet’s magnetism and molten layer manifest the  presence and function of the core kernel as </a:t>
            </a:r>
            <a:r>
              <a:rPr lang="en-US" sz="1400" dirty="0">
                <a:latin typeface="Arial" panose="020B0604020202020204" pitchFamily="34" charset="0"/>
                <a:ea typeface="Calibri" panose="020F0502020204030204" pitchFamily="34" charset="0"/>
                <a:cs typeface="Arial" panose="020B0604020202020204" pitchFamily="34" charset="0"/>
              </a:rPr>
              <a:t>a </a:t>
            </a:r>
            <a:r>
              <a:rPr lang="en-US" sz="1400" dirty="0">
                <a:effectLst/>
                <a:latin typeface="Arial" panose="020B0604020202020204" pitchFamily="34" charset="0"/>
                <a:ea typeface="Calibri" panose="020F0502020204030204" pitchFamily="34" charset="0"/>
                <a:cs typeface="Arial" panose="020B0604020202020204" pitchFamily="34" charset="0"/>
              </a:rPr>
              <a:t>screen between the molten layer and the solid core in its exhausting phase</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a:effectLst/>
                <a:latin typeface="Arial" panose="020B0604020202020204" pitchFamily="34" charset="0"/>
                <a:ea typeface="Calibri" panose="020F0502020204030204" pitchFamily="34" charset="0"/>
                <a:cs typeface="Arial" panose="020B0604020202020204" pitchFamily="34" charset="0"/>
              </a:rPr>
              <a:t> </a:t>
            </a:r>
          </a:p>
          <a:p>
            <a:pPr marL="0" marR="0" fontAlgn="base">
              <a:lnSpc>
                <a:spcPct val="107000"/>
              </a:lnSpc>
              <a:spcBef>
                <a:spcPts val="0"/>
              </a:spcBef>
              <a:spcAft>
                <a:spcPts val="0"/>
              </a:spcAft>
            </a:pPr>
            <a:endParaRPr lang="en-US" sz="1400" dirty="0">
              <a:latin typeface="Arial" panose="020B0604020202020204" pitchFamily="34" charset="0"/>
              <a:ea typeface="Calibri" panose="020F0502020204030204" pitchFamily="34" charset="0"/>
              <a:cs typeface="Arial" panose="020B0604020202020204" pitchFamily="34" charset="0"/>
            </a:endParaRPr>
          </a:p>
          <a:p>
            <a:pPr marL="0" marR="0" fontAlgn="base">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Even the rocky crust on </a:t>
            </a:r>
            <a:r>
              <a:rPr lang="en-US" sz="1400" dirty="0">
                <a:latin typeface="Arial" panose="020B0604020202020204" pitchFamily="34" charset="0"/>
                <a:ea typeface="Calibri" panose="020F0502020204030204" pitchFamily="34" charset="0"/>
                <a:cs typeface="Arial" panose="020B0604020202020204" pitchFamily="34" charset="0"/>
              </a:rPr>
              <a:t>the </a:t>
            </a:r>
            <a:r>
              <a:rPr lang="en-US" sz="1400" dirty="0">
                <a:effectLst/>
                <a:latin typeface="Arial" panose="020B0604020202020204" pitchFamily="34" charset="0"/>
                <a:ea typeface="Calibri" panose="020F0502020204030204" pitchFamily="34" charset="0"/>
                <a:cs typeface="Arial" panose="020B0604020202020204" pitchFamily="34" charset="0"/>
              </a:rPr>
              <a:t>silicate plants </a:t>
            </a:r>
            <a:r>
              <a:rPr lang="en-US" sz="1400" dirty="0">
                <a:latin typeface="Arial" panose="020B0604020202020204" pitchFamily="34" charset="0"/>
                <a:ea typeface="Calibri" panose="020F0502020204030204" pitchFamily="34" charset="0"/>
                <a:cs typeface="Arial" panose="020B0604020202020204" pitchFamily="34" charset="0"/>
              </a:rPr>
              <a:t>with volcanoes of old epochs is </a:t>
            </a:r>
            <a:r>
              <a:rPr lang="en-US" sz="1400" dirty="0">
                <a:effectLst/>
                <a:latin typeface="Arial" panose="020B0604020202020204" pitchFamily="34" charset="0"/>
                <a:ea typeface="Calibri" panose="020F0502020204030204" pitchFamily="34" charset="0"/>
                <a:cs typeface="Arial" panose="020B0604020202020204" pitchFamily="34" charset="0"/>
              </a:rPr>
              <a:t>evidence of the exhausted core kernel during disintegration as: in Mars, Venus, Moon and in </a:t>
            </a:r>
            <a:r>
              <a:rPr lang="en-US" sz="1400" dirty="0">
                <a:latin typeface="Arial" panose="020B0604020202020204" pitchFamily="34" charset="0"/>
                <a:ea typeface="Calibri" panose="020F0502020204030204" pitchFamily="34" charset="0"/>
                <a:cs typeface="Arial" panose="020B0604020202020204" pitchFamily="34" charset="0"/>
              </a:rPr>
              <a:t>planetoids </a:t>
            </a:r>
            <a:r>
              <a:rPr lang="en-US" sz="1400" dirty="0">
                <a:effectLst/>
                <a:latin typeface="Arial" panose="020B0604020202020204" pitchFamily="34" charset="0"/>
                <a:ea typeface="Calibri" panose="020F0502020204030204" pitchFamily="34" charset="0"/>
                <a:cs typeface="Arial" panose="020B0604020202020204" pitchFamily="34" charset="0"/>
              </a:rPr>
              <a:t>of the asteroids’ belt, Vespa and Ceres. </a:t>
            </a:r>
          </a:p>
          <a:p>
            <a:pPr marL="0" marR="0" fontAlgn="base">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  </a:t>
            </a:r>
          </a:p>
          <a:p>
            <a:pPr marL="0" marR="0" indent="180340" fontAlgn="base">
              <a:lnSpc>
                <a:spcPct val="107000"/>
              </a:lnSpc>
              <a:spcBef>
                <a:spcPts val="0"/>
              </a:spcBef>
              <a:spcAft>
                <a:spcPts val="0"/>
              </a:spcAft>
              <a:tabLst>
                <a:tab pos="2673985" algn="l"/>
                <a:tab pos="3338195" algn="l"/>
              </a:tabLst>
            </a:pP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indent="180340" fontAlgn="base">
              <a:lnSpc>
                <a:spcPct val="105000"/>
              </a:lnSpc>
              <a:spcBef>
                <a:spcPts val="0"/>
              </a:spcBef>
              <a:spcAft>
                <a:spcPts val="0"/>
              </a:spcAft>
            </a:pPr>
            <a:r>
              <a:rPr lang="en-US"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4941D687-5E85-4E4A-863E-27A7944BB7C0}"/>
              </a:ext>
            </a:extLst>
          </p:cNvPr>
          <p:cNvSpPr txBox="1"/>
          <p:nvPr/>
        </p:nvSpPr>
        <p:spPr>
          <a:xfrm>
            <a:off x="91580" y="5007002"/>
            <a:ext cx="12030225" cy="1689180"/>
          </a:xfrm>
          <a:prstGeom prst="rect">
            <a:avLst/>
          </a:prstGeom>
          <a:noFill/>
        </p:spPr>
        <p:txBody>
          <a:bodyPr wrap="square">
            <a:spAutoFit/>
          </a:bodyPr>
          <a:lstStyle/>
          <a:p>
            <a:pPr fontAlgn="base">
              <a:lnSpc>
                <a:spcPct val="107000"/>
              </a:lnSpc>
            </a:pPr>
            <a:r>
              <a:rPr lang="en-US" sz="1400" b="1" dirty="0">
                <a:effectLst/>
                <a:latin typeface="Arial" panose="020B0604020202020204" pitchFamily="34" charset="0"/>
                <a:ea typeface="Calibri" panose="020F0502020204030204" pitchFamily="34" charset="0"/>
                <a:cs typeface="Arial" panose="020B0604020202020204" pitchFamily="34" charset="0"/>
              </a:rPr>
              <a:t>The intensive transformation</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i="1" dirty="0">
                <a:effectLst/>
                <a:latin typeface="Arial" panose="020B0604020202020204" pitchFamily="34" charset="0"/>
                <a:ea typeface="Calibri" panose="020F0502020204030204" pitchFamily="34" charset="0"/>
                <a:cs typeface="Arial" panose="020B0604020202020204" pitchFamily="34" charset="0"/>
              </a:rPr>
              <a:t>of the core kernel</a:t>
            </a:r>
            <a:r>
              <a:rPr lang="en-US" sz="1400" dirty="0">
                <a:effectLst/>
                <a:latin typeface="Arial" panose="020B0604020202020204" pitchFamily="34" charset="0"/>
                <a:ea typeface="Calibri" panose="020F0502020204030204" pitchFamily="34" charset="0"/>
                <a:cs typeface="Arial" panose="020B0604020202020204" pitchFamily="34" charset="0"/>
              </a:rPr>
              <a:t> in the large planets with unusual thick gas cover is identified by their strong radiation, especially expressed by strongest magnetic field,  such as Jupiter having about 20 times of Earth’s magnetism</a:t>
            </a:r>
            <a:r>
              <a:rPr lang="en-US" sz="1400" b="1" dirty="0">
                <a:effectLst/>
                <a:latin typeface="Arial" panose="020B0604020202020204" pitchFamily="34" charset="0"/>
                <a:ea typeface="Calibri" panose="020F0502020204030204" pitchFamily="34" charset="0"/>
                <a:cs typeface="Arial" panose="020B0604020202020204" pitchFamily="34" charset="0"/>
              </a:rPr>
              <a:t>. </a:t>
            </a:r>
            <a:r>
              <a:rPr lang="en-US" sz="1400" dirty="0">
                <a:effectLst/>
                <a:latin typeface="Arial" panose="020B0604020202020204" pitchFamily="34" charset="0"/>
                <a:ea typeface="Calibri" panose="020F0502020204030204" pitchFamily="34" charset="0"/>
                <a:cs typeface="Arial" panose="020B0604020202020204" pitchFamily="34" charset="0"/>
              </a:rPr>
              <a:t>In addition, the core kernel presence and transformation at the </a:t>
            </a:r>
            <a:r>
              <a:rPr lang="en-US" sz="1400" b="1" dirty="0">
                <a:effectLst/>
                <a:latin typeface="Arial" panose="020B0604020202020204" pitchFamily="34" charset="0"/>
                <a:ea typeface="Calibri" panose="020F0502020204030204" pitchFamily="34" charset="0"/>
                <a:cs typeface="Arial" panose="020B0604020202020204" pitchFamily="34" charset="0"/>
              </a:rPr>
              <a:t>Jupiter’s moon Io, is manifested by intensive volcanism.</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fontAlgn="base">
              <a:lnSpc>
                <a:spcPct val="107000"/>
              </a:lnSpc>
              <a:tabLst>
                <a:tab pos="2673985" algn="l"/>
                <a:tab pos="3338195" algn="l"/>
              </a:tabLst>
            </a:pPr>
            <a:r>
              <a:rPr lang="en-US" sz="1400" b="1" dirty="0">
                <a:effectLst/>
                <a:latin typeface="Arial" panose="020B0604020202020204" pitchFamily="34" charset="0"/>
                <a:ea typeface="Calibri" panose="020F0502020204030204" pitchFamily="34" charset="0"/>
                <a:cs typeface="Arial" panose="020B0604020202020204" pitchFamily="34" charset="0"/>
              </a:rPr>
              <a:t>Even the </a:t>
            </a:r>
            <a:r>
              <a:rPr lang="en-US" sz="1400" b="1" dirty="0">
                <a:latin typeface="Arial" panose="020B0604020202020204" pitchFamily="34" charset="0"/>
                <a:ea typeface="Calibri" panose="020F0502020204030204" pitchFamily="34" charset="0"/>
                <a:cs typeface="Arial" panose="020B0604020202020204" pitchFamily="34" charset="0"/>
              </a:rPr>
              <a:t>in the </a:t>
            </a:r>
            <a:r>
              <a:rPr lang="en-US" sz="1400" b="1" dirty="0">
                <a:effectLst/>
                <a:latin typeface="Arial" panose="020B0604020202020204" pitchFamily="34" charset="0"/>
                <a:ea typeface="Calibri" panose="020F0502020204030204" pitchFamily="34" charset="0"/>
                <a:cs typeface="Arial" panose="020B0604020202020204" pitchFamily="34" charset="0"/>
              </a:rPr>
              <a:t>Orbiting barycenter of Binary Stars Planets </a:t>
            </a:r>
            <a:r>
              <a:rPr lang="en-US" sz="1400" dirty="0">
                <a:effectLst/>
                <a:latin typeface="Cambria" panose="02040503050406030204" pitchFamily="18" charset="0"/>
                <a:ea typeface="Calibri" panose="020F0502020204030204" pitchFamily="34" charset="0"/>
                <a:cs typeface="Cambria Math" panose="02040503050406030204" pitchFamily="18" charset="0"/>
              </a:rPr>
              <a:t>⁽</a:t>
            </a:r>
            <a:r>
              <a:rPr lang="en-US" sz="1400" dirty="0">
                <a:effectLst/>
                <a:latin typeface="Cambria" panose="02040503050406030204" pitchFamily="18" charset="0"/>
                <a:ea typeface="Calibri" panose="020F0502020204030204" pitchFamily="34" charset="0"/>
                <a:cs typeface="Calibri" panose="020F0502020204030204" pitchFamily="34" charset="0"/>
              </a:rPr>
              <a:t>²⁶</a:t>
            </a:r>
            <a:r>
              <a:rPr lang="en-US" sz="1400" dirty="0">
                <a:effectLst/>
                <a:latin typeface="Cambria" panose="02040503050406030204" pitchFamily="18" charset="0"/>
                <a:ea typeface="Calibri" panose="020F0502020204030204" pitchFamily="34" charset="0"/>
                <a:cs typeface="Cambria Math" panose="02040503050406030204" pitchFamily="18" charset="0"/>
              </a:rPr>
              <a:t>⁾</a:t>
            </a:r>
            <a:r>
              <a:rPr lang="en-US" sz="1400" baseline="30000" dirty="0">
                <a:effectLst/>
                <a:latin typeface="Arial" panose="020B0604020202020204" pitchFamily="34" charset="0"/>
                <a:ea typeface="Calibri" panose="020F0502020204030204" pitchFamily="34" charset="0"/>
                <a:cs typeface="Arial" panose="020B0604020202020204" pitchFamily="34" charset="0"/>
              </a:rPr>
              <a:t>,</a:t>
            </a:r>
            <a:r>
              <a:rPr lang="en-US" sz="1400" dirty="0">
                <a:effectLst/>
                <a:latin typeface="Cambria" panose="02040503050406030204" pitchFamily="18" charset="0"/>
                <a:ea typeface="Calibri" panose="020F0502020204030204" pitchFamily="34" charset="0"/>
                <a:cs typeface="Cambria Math" panose="02040503050406030204" pitchFamily="18" charset="0"/>
              </a:rPr>
              <a:t>⁽</a:t>
            </a:r>
            <a:r>
              <a:rPr lang="en-US" sz="1400" dirty="0">
                <a:effectLst/>
                <a:latin typeface="Cambria" panose="02040503050406030204" pitchFamily="18" charset="0"/>
                <a:ea typeface="Calibri" panose="020F0502020204030204" pitchFamily="34" charset="0"/>
                <a:cs typeface="Verdana" panose="020B0604030504040204" pitchFamily="34" charset="0"/>
              </a:rPr>
              <a:t>⁵</a:t>
            </a:r>
            <a:r>
              <a:rPr lang="en-US" sz="1400" dirty="0">
                <a:effectLst/>
                <a:latin typeface="Cambria" panose="02040503050406030204" pitchFamily="18" charset="0"/>
                <a:ea typeface="Calibri" panose="020F0502020204030204" pitchFamily="34" charset="0"/>
                <a:cs typeface="Calibri" panose="020F0502020204030204" pitchFamily="34" charset="0"/>
              </a:rPr>
              <a:t>¹</a:t>
            </a:r>
            <a:r>
              <a:rPr lang="en-US" sz="1400" dirty="0">
                <a:effectLst/>
                <a:latin typeface="Cambria" panose="02040503050406030204" pitchFamily="18" charset="0"/>
                <a:ea typeface="Calibri" panose="020F0502020204030204" pitchFamily="34" charset="0"/>
                <a:cs typeface="Cambria Math" panose="02040503050406030204" pitchFamily="18" charset="0"/>
              </a:rPr>
              <a:t>⁾</a:t>
            </a:r>
            <a:r>
              <a:rPr lang="en-US" sz="1400" dirty="0">
                <a:effectLst/>
                <a:latin typeface="Arial" panose="020B0604020202020204" pitchFamily="34" charset="0"/>
                <a:ea typeface="Calibri" panose="020F0502020204030204" pitchFamily="34" charset="0"/>
                <a:cs typeface="Arial" panose="020B0604020202020204" pitchFamily="34" charset="0"/>
              </a:rPr>
              <a:t> the core kernel was developed by the same way as </a:t>
            </a:r>
            <a:r>
              <a:rPr lang="en-US" sz="1400" dirty="0">
                <a:latin typeface="Arial" panose="020B0604020202020204" pitchFamily="34" charset="0"/>
                <a:ea typeface="Calibri" panose="020F0502020204030204" pitchFamily="34" charset="0"/>
                <a:cs typeface="Arial" panose="020B0604020202020204" pitchFamily="34" charset="0"/>
              </a:rPr>
              <a:t>in </a:t>
            </a:r>
            <a:r>
              <a:rPr lang="en-US" sz="1400" dirty="0">
                <a:effectLst/>
                <a:latin typeface="Arial" panose="020B0604020202020204" pitchFamily="34" charset="0"/>
                <a:ea typeface="Calibri" panose="020F0502020204030204" pitchFamily="34" charset="0"/>
                <a:cs typeface="Arial" panose="020B0604020202020204" pitchFamily="34" charset="0"/>
              </a:rPr>
              <a:t>every common planet which orbits a star that is a planetary system. Whereas a remote or </a:t>
            </a:r>
            <a:r>
              <a:rPr lang="en-US" sz="1400" b="1" i="1" dirty="0">
                <a:effectLst/>
                <a:latin typeface="Arial" panose="020B0604020202020204" pitchFamily="34" charset="0"/>
                <a:ea typeface="Calibri" panose="020F0502020204030204" pitchFamily="34" charset="0"/>
                <a:cs typeface="Arial" panose="020B0604020202020204" pitchFamily="34" charset="0"/>
              </a:rPr>
              <a:t>rogue planet</a:t>
            </a:r>
            <a:r>
              <a:rPr lang="en-US" sz="1400" dirty="0">
                <a:effectLst/>
                <a:latin typeface="Cambria" panose="02040503050406030204" pitchFamily="18" charset="0"/>
                <a:ea typeface="Calibri" panose="020F0502020204030204" pitchFamily="34" charset="0"/>
                <a:cs typeface="Cambria Math" panose="02040503050406030204" pitchFamily="18" charset="0"/>
              </a:rPr>
              <a:t>⁽</a:t>
            </a:r>
            <a:r>
              <a:rPr lang="en-US" sz="1400" dirty="0">
                <a:effectLst/>
                <a:latin typeface="Cambria" panose="02040503050406030204" pitchFamily="18" charset="0"/>
                <a:ea typeface="Calibri" panose="020F0502020204030204" pitchFamily="34" charset="0"/>
                <a:cs typeface="Verdana" panose="020B0604030504040204" pitchFamily="34" charset="0"/>
              </a:rPr>
              <a:t>⁵⁵</a:t>
            </a:r>
            <a:r>
              <a:rPr lang="en-US" sz="1400" dirty="0">
                <a:effectLst/>
                <a:latin typeface="Cambria" panose="02040503050406030204" pitchFamily="18" charset="0"/>
                <a:ea typeface="Calibri" panose="020F0502020204030204" pitchFamily="34" charset="0"/>
                <a:cs typeface="Cambria Math" panose="02040503050406030204" pitchFamily="18" charset="0"/>
              </a:rPr>
              <a:t>⁾</a:t>
            </a:r>
            <a:r>
              <a:rPr lang="en-US" sz="1400" i="1" dirty="0">
                <a:effectLst/>
                <a:latin typeface="Arial" panose="020B0604020202020204" pitchFamily="34" charset="0"/>
                <a:ea typeface="Calibri" panose="020F0502020204030204" pitchFamily="34" charset="0"/>
                <a:cs typeface="Arial" panose="020B0604020202020204" pitchFamily="34" charset="0"/>
              </a:rPr>
              <a:t> develops</a:t>
            </a:r>
            <a:r>
              <a:rPr lang="en-US" sz="1400" dirty="0">
                <a:effectLst/>
                <a:latin typeface="Arial" panose="020B0604020202020204" pitchFamily="34" charset="0"/>
                <a:ea typeface="Calibri" panose="020F0502020204030204" pitchFamily="34" charset="0"/>
                <a:cs typeface="Arial" panose="020B0604020202020204" pitchFamily="34" charset="0"/>
              </a:rPr>
              <a:t> independently by its own core kernel</a:t>
            </a:r>
            <a:r>
              <a:rPr lang="en-US" sz="1400" dirty="0">
                <a:latin typeface="Arial" panose="020B0604020202020204" pitchFamily="34" charset="0"/>
                <a:ea typeface="Calibri" panose="020F0502020204030204" pitchFamily="34" charset="0"/>
                <a:cs typeface="Arial" panose="020B0604020202020204" pitchFamily="34" charset="0"/>
              </a:rPr>
              <a:t>. S</a:t>
            </a:r>
            <a:r>
              <a:rPr lang="en-US" sz="1400" dirty="0">
                <a:effectLst/>
                <a:latin typeface="Cambria" panose="02040503050406030204" pitchFamily="18" charset="0"/>
                <a:ea typeface="Calibri" panose="020F0502020204030204" pitchFamily="34" charset="0"/>
                <a:cs typeface="Cambria Math" panose="02040503050406030204" pitchFamily="18" charset="0"/>
              </a:rPr>
              <a:t>imilarly a </a:t>
            </a:r>
            <a:r>
              <a:rPr lang="en-US" sz="1400" b="1" dirty="0">
                <a:effectLst/>
                <a:latin typeface="Cambria" panose="02040503050406030204" pitchFamily="18" charset="0"/>
                <a:ea typeface="Calibri" panose="020F0502020204030204" pitchFamily="34" charset="0"/>
                <a:cs typeface="Cambria Math" panose="02040503050406030204" pitchFamily="18" charset="0"/>
              </a:rPr>
              <a:t>brown dwarf </a:t>
            </a:r>
            <a:r>
              <a:rPr lang="en-US" sz="1400" dirty="0">
                <a:effectLst/>
                <a:latin typeface="Cambria" panose="02040503050406030204" pitchFamily="18" charset="0"/>
                <a:ea typeface="Calibri" panose="020F0502020204030204" pitchFamily="34" charset="0"/>
                <a:cs typeface="Cambria Math" panose="02040503050406030204" pitchFamily="18" charset="0"/>
              </a:rPr>
              <a:t>with a much bigger mass than a largest planet, which </a:t>
            </a:r>
            <a:r>
              <a:rPr lang="en-US" sz="1400" dirty="0">
                <a:latin typeface="Cambria" panose="02040503050406030204" pitchFamily="18" charset="0"/>
                <a:ea typeface="Calibri" panose="020F0502020204030204" pitchFamily="34" charset="0"/>
                <a:cs typeface="Cambria Math" panose="02040503050406030204" pitchFamily="18" charset="0"/>
              </a:rPr>
              <a:t>has no</a:t>
            </a:r>
            <a:r>
              <a:rPr lang="en-US" sz="1400" dirty="0">
                <a:effectLst/>
                <a:latin typeface="Cambria" panose="02040503050406030204" pitchFamily="18" charset="0"/>
                <a:ea typeface="Calibri" panose="020F0502020204030204" pitchFamily="34" charset="0"/>
                <a:cs typeface="Cambria Math" panose="02040503050406030204" pitchFamily="18" charset="0"/>
              </a:rPr>
              <a:t> illumination, and with intensive internal radiation, </a:t>
            </a:r>
            <a:r>
              <a:rPr lang="en-US" sz="1400" dirty="0">
                <a:latin typeface="Cambria" panose="02040503050406030204" pitchFamily="18" charset="0"/>
                <a:ea typeface="Calibri" panose="020F0502020204030204" pitchFamily="34" charset="0"/>
                <a:cs typeface="Cambria Math" panose="02040503050406030204" pitchFamily="18" charset="0"/>
              </a:rPr>
              <a:t>is</a:t>
            </a:r>
            <a:r>
              <a:rPr lang="en-US" sz="1400" dirty="0">
                <a:effectLst/>
                <a:latin typeface="Cambria" panose="02040503050406030204" pitchFamily="18" charset="0"/>
                <a:ea typeface="Calibri" panose="020F0502020204030204" pitchFamily="34" charset="0"/>
                <a:cs typeface="Cambria Math" panose="02040503050406030204" pitchFamily="18" charset="0"/>
              </a:rPr>
              <a:t> assessed as  transitory  body between a largest planet and smallest star, also must have its core kernel.</a:t>
            </a:r>
          </a:p>
        </p:txBody>
      </p:sp>
      <p:pic>
        <p:nvPicPr>
          <p:cNvPr id="10" name="Content Placeholder 9">
            <a:extLst>
              <a:ext uri="{FF2B5EF4-FFF2-40B4-BE49-F238E27FC236}">
                <a16:creationId xmlns:a16="http://schemas.microsoft.com/office/drawing/2014/main" id="{62AB7741-287E-4F87-B5E0-F79352B0800F}"/>
              </a:ext>
            </a:extLst>
          </p:cNvPr>
          <p:cNvPicPr>
            <a:picLocks noGrp="1" noChangeAspect="1"/>
          </p:cNvPicPr>
          <p:nvPr>
            <p:ph idx="1"/>
          </p:nvPr>
        </p:nvPicPr>
        <p:blipFill>
          <a:blip r:embed="rId2"/>
          <a:stretch>
            <a:fillRect/>
          </a:stretch>
        </p:blipFill>
        <p:spPr>
          <a:xfrm>
            <a:off x="421436" y="1387795"/>
            <a:ext cx="5192035" cy="2735186"/>
          </a:xfrm>
        </p:spPr>
      </p:pic>
      <p:sp>
        <p:nvSpPr>
          <p:cNvPr id="12" name="TextBox 11">
            <a:extLst>
              <a:ext uri="{FF2B5EF4-FFF2-40B4-BE49-F238E27FC236}">
                <a16:creationId xmlns:a16="http://schemas.microsoft.com/office/drawing/2014/main" id="{0FD6F02C-0C03-49A6-9EEF-E5E756A1039E}"/>
              </a:ext>
            </a:extLst>
          </p:cNvPr>
          <p:cNvSpPr txBox="1"/>
          <p:nvPr/>
        </p:nvSpPr>
        <p:spPr>
          <a:xfrm>
            <a:off x="590113" y="4342238"/>
            <a:ext cx="4854682" cy="445507"/>
          </a:xfrm>
          <a:prstGeom prst="rect">
            <a:avLst/>
          </a:prstGeom>
          <a:noFill/>
        </p:spPr>
        <p:txBody>
          <a:bodyPr wrap="square">
            <a:spAutoFit/>
          </a:bodyPr>
          <a:lstStyle/>
          <a:p>
            <a:pPr indent="180340" fontAlgn="base">
              <a:lnSpc>
                <a:spcPct val="107000"/>
              </a:lnSpc>
              <a:tabLst>
                <a:tab pos="2673985" algn="l"/>
                <a:tab pos="3338195" algn="l"/>
              </a:tabLst>
            </a:pPr>
            <a:r>
              <a:rPr lang="en-US" sz="1050" b="1" dirty="0">
                <a:latin typeface="Cambria" panose="02040503050406030204" pitchFamily="18" charset="0"/>
                <a:ea typeface="Calibri" panose="020F0502020204030204" pitchFamily="34" charset="0"/>
                <a:cs typeface="Cambria Math" panose="02040503050406030204" pitchFamily="18" charset="0"/>
              </a:rPr>
              <a:t>Fig. 9. </a:t>
            </a:r>
            <a:r>
              <a:rPr lang="en-US" sz="1050" dirty="0">
                <a:latin typeface="Cambria" panose="02040503050406030204" pitchFamily="18" charset="0"/>
                <a:ea typeface="Calibri" panose="020F0502020204030204" pitchFamily="34" charset="0"/>
                <a:cs typeface="Cambria Math" panose="02040503050406030204" pitchFamily="18" charset="0"/>
              </a:rPr>
              <a:t>Scheme of the peculiarities of Planet Mercury demonstration of core </a:t>
            </a:r>
          </a:p>
          <a:p>
            <a:pPr indent="180340" fontAlgn="base">
              <a:lnSpc>
                <a:spcPct val="107000"/>
              </a:lnSpc>
              <a:tabLst>
                <a:tab pos="2673985" algn="l"/>
                <a:tab pos="3338195" algn="l"/>
              </a:tabLst>
            </a:pPr>
            <a:r>
              <a:rPr lang="en-US" sz="1050" dirty="0">
                <a:latin typeface="Cambria" panose="02040503050406030204" pitchFamily="18" charset="0"/>
                <a:ea typeface="Calibri" panose="020F0502020204030204" pitchFamily="34" charset="0"/>
                <a:cs typeface="Cambria Math" panose="02040503050406030204" pitchFamily="18" charset="0"/>
              </a:rPr>
              <a:t>kernel transformation as in a planet of the galactic objects.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6792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F47DB-9825-4492-A1CD-9C0C11DBE4D4}"/>
              </a:ext>
            </a:extLst>
          </p:cNvPr>
          <p:cNvSpPr>
            <a:spLocks noGrp="1"/>
          </p:cNvSpPr>
          <p:nvPr>
            <p:ph type="title"/>
          </p:nvPr>
        </p:nvSpPr>
        <p:spPr>
          <a:xfrm>
            <a:off x="86833" y="60277"/>
            <a:ext cx="11034025" cy="722262"/>
          </a:xfrm>
        </p:spPr>
        <p:txBody>
          <a:bodyPr>
            <a:noAutofit/>
          </a:bodyPr>
          <a:lstStyle/>
          <a:p>
            <a:r>
              <a:rPr lang="en-US" sz="2200" i="0" dirty="0">
                <a:latin typeface="Arial Black" panose="020B0A04020102020204" pitchFamily="34" charset="0"/>
                <a:cs typeface="Arial" panose="020B0604020202020204" pitchFamily="34" charset="0"/>
              </a:rPr>
              <a:t>The Sun, a Gigantic Core Inside Overheated Gas Cover</a:t>
            </a:r>
          </a:p>
        </p:txBody>
      </p:sp>
      <p:sp>
        <p:nvSpPr>
          <p:cNvPr id="6" name="TextBox 5">
            <a:extLst>
              <a:ext uri="{FF2B5EF4-FFF2-40B4-BE49-F238E27FC236}">
                <a16:creationId xmlns:a16="http://schemas.microsoft.com/office/drawing/2014/main" id="{EF57EDA1-E9D9-4408-A48D-BA127A49E0D0}"/>
              </a:ext>
            </a:extLst>
          </p:cNvPr>
          <p:cNvSpPr txBox="1"/>
          <p:nvPr/>
        </p:nvSpPr>
        <p:spPr>
          <a:xfrm>
            <a:off x="4810511" y="782539"/>
            <a:ext cx="7205995" cy="6123086"/>
          </a:xfrm>
          <a:prstGeom prst="rect">
            <a:avLst/>
          </a:prstGeom>
          <a:noFill/>
        </p:spPr>
        <p:txBody>
          <a:bodyPr wrap="square">
            <a:spAutoFit/>
          </a:bodyPr>
          <a:lstStyle/>
          <a:p>
            <a:pPr marL="0" marR="0" algn="just" fontAlgn="base">
              <a:spcBef>
                <a:spcPts val="0"/>
              </a:spcBef>
              <a:spcAft>
                <a:spcPts val="0"/>
              </a:spcAft>
            </a:pPr>
            <a:r>
              <a:rPr lang="en-US" sz="1400" kern="1200" dirty="0">
                <a:solidFill>
                  <a:srgbClr val="000000"/>
                </a:solidFill>
                <a:effectLst/>
                <a:latin typeface="Cambria" panose="02040503050406030204" pitchFamily="18" charset="0"/>
                <a:ea typeface="Cambria" panose="02040503050406030204" pitchFamily="18" charset="0"/>
              </a:rPr>
              <a:t>In </a:t>
            </a:r>
            <a:r>
              <a:rPr lang="en-US" sz="1400" b="1" kern="1200" dirty="0">
                <a:solidFill>
                  <a:srgbClr val="000000"/>
                </a:solidFill>
                <a:effectLst/>
                <a:latin typeface="Cambria" panose="02040503050406030204" pitchFamily="18" charset="0"/>
                <a:ea typeface="Cambria" panose="02040503050406030204" pitchFamily="18" charset="0"/>
              </a:rPr>
              <a:t>Fig. 10,</a:t>
            </a:r>
            <a:r>
              <a:rPr lang="en-US" sz="1400" kern="1200" dirty="0">
                <a:solidFill>
                  <a:srgbClr val="000000"/>
                </a:solidFill>
                <a:effectLst/>
                <a:latin typeface="Cambria" panose="02040503050406030204" pitchFamily="18" charset="0"/>
                <a:ea typeface="Cambria" panose="02040503050406030204" pitchFamily="18" charset="0"/>
              </a:rPr>
              <a:t> observing the Sun’s overheated atmosphere, you observe this unexpected phenomenon of the temperature rising from the relatively low in photosphere surface (6 000 K), and even lower in the descending zone immediately above surface. However, further up from the surface, in chromosphere,  the temperature is risen over 8 times  and   in lowest level of corona reaches over 200 times (above million grades) of the surface temperature. </a:t>
            </a:r>
            <a:endParaRPr lang="en-US" sz="1400" dirty="0">
              <a:effectLst/>
              <a:latin typeface="Cambria" panose="02040503050406030204" pitchFamily="18" charset="0"/>
              <a:ea typeface="Cambria" panose="02040503050406030204" pitchFamily="18" charset="0"/>
            </a:endParaRPr>
          </a:p>
          <a:p>
            <a:pPr marL="0" marR="0" algn="just" fontAlgn="base">
              <a:spcBef>
                <a:spcPts val="0"/>
              </a:spcBef>
              <a:spcAft>
                <a:spcPts val="0"/>
              </a:spcAft>
            </a:pPr>
            <a:endParaRPr lang="en-US" sz="1400" kern="1200" dirty="0">
              <a:solidFill>
                <a:srgbClr val="000000"/>
              </a:solidFill>
              <a:effectLst/>
              <a:latin typeface="Cambria" panose="02040503050406030204" pitchFamily="18" charset="0"/>
              <a:ea typeface="Cambria" panose="02040503050406030204" pitchFamily="18" charset="0"/>
            </a:endParaRPr>
          </a:p>
          <a:p>
            <a:pPr marL="0" marR="0" algn="just" fontAlgn="base">
              <a:spcBef>
                <a:spcPts val="0"/>
              </a:spcBef>
              <a:spcAft>
                <a:spcPts val="0"/>
              </a:spcAft>
            </a:pPr>
            <a:r>
              <a:rPr lang="en-US" sz="1400" kern="1200" dirty="0">
                <a:solidFill>
                  <a:srgbClr val="000000"/>
                </a:solidFill>
                <a:effectLst/>
                <a:latin typeface="Cambria" panose="02040503050406030204" pitchFamily="18" charset="0"/>
                <a:ea typeface="Cambria" panose="02040503050406030204" pitchFamily="18" charset="0"/>
              </a:rPr>
              <a:t>This unexpected and unexplained phenomenon is finally interpreted as an appearance of undetected bombs released from the Sun’s surface which explode far above photosphere. </a:t>
            </a:r>
            <a:endParaRPr lang="en-US" sz="1400" dirty="0">
              <a:effectLst/>
              <a:latin typeface="Cambria" panose="02040503050406030204" pitchFamily="18" charset="0"/>
              <a:ea typeface="Cambria" panose="02040503050406030204" pitchFamily="18" charset="0"/>
            </a:endParaRPr>
          </a:p>
          <a:p>
            <a:pPr marL="0" marR="0" algn="just" fontAlgn="base">
              <a:spcBef>
                <a:spcPts val="0"/>
              </a:spcBef>
              <a:spcAft>
                <a:spcPts val="0"/>
              </a:spcAft>
            </a:pPr>
            <a:endParaRPr lang="en-US" sz="1400" kern="1200" dirty="0">
              <a:solidFill>
                <a:srgbClr val="000000"/>
              </a:solidFill>
              <a:effectLst/>
              <a:latin typeface="Cambria" panose="02040503050406030204" pitchFamily="18" charset="0"/>
              <a:ea typeface="Cambria" panose="02040503050406030204" pitchFamily="18" charset="0"/>
            </a:endParaRPr>
          </a:p>
          <a:p>
            <a:pPr marL="0" marR="0" algn="just" fontAlgn="base">
              <a:spcBef>
                <a:spcPts val="0"/>
              </a:spcBef>
              <a:spcAft>
                <a:spcPts val="0"/>
              </a:spcAft>
            </a:pPr>
            <a:r>
              <a:rPr lang="en-US" sz="1400" kern="1200" dirty="0">
                <a:solidFill>
                  <a:srgbClr val="000000"/>
                </a:solidFill>
                <a:effectLst/>
                <a:latin typeface="Cambria" panose="02040503050406030204" pitchFamily="18" charset="0"/>
                <a:ea typeface="Cambria" panose="02040503050406030204" pitchFamily="18" charset="0"/>
              </a:rPr>
              <a:t>This is an interesting interpretation made in analogy with the gas explosion pattern from any pressurized pipe that burns away from the mouth of the explosion. Whereas, according to my Geo-theory, the photosphere surface is heated from inner energy released from the Sun’s ultra-dense kernel transformation, however,  most of the disintegrated ultra-particles burst rapidly from the photosphere  under internal pressure, and are synthesized far above the surface releasing extreme heat and other radiations of the wave-corpuscular fluxes into space.</a:t>
            </a:r>
            <a:endParaRPr lang="en-US" sz="1400" dirty="0">
              <a:effectLst/>
              <a:latin typeface="Cambria" panose="02040503050406030204" pitchFamily="18" charset="0"/>
              <a:ea typeface="Cambria" panose="02040503050406030204" pitchFamily="18" charset="0"/>
            </a:endParaRPr>
          </a:p>
          <a:p>
            <a:pPr marL="0" marR="0" algn="just" fontAlgn="base">
              <a:spcBef>
                <a:spcPts val="0"/>
              </a:spcBef>
              <a:spcAft>
                <a:spcPts val="0"/>
              </a:spcAft>
            </a:pPr>
            <a:endParaRPr lang="en-US" sz="1400" kern="1200" dirty="0">
              <a:solidFill>
                <a:srgbClr val="000000"/>
              </a:solidFill>
              <a:effectLst/>
              <a:latin typeface="Cambria" panose="02040503050406030204" pitchFamily="18" charset="0"/>
              <a:ea typeface="Cambria" panose="02040503050406030204" pitchFamily="18" charset="0"/>
            </a:endParaRPr>
          </a:p>
          <a:p>
            <a:pPr marL="0" marR="0" algn="just" fontAlgn="base">
              <a:spcBef>
                <a:spcPts val="0"/>
              </a:spcBef>
              <a:spcAft>
                <a:spcPts val="0"/>
              </a:spcAft>
            </a:pPr>
            <a:r>
              <a:rPr lang="en-US" sz="1400" kern="1200" dirty="0">
                <a:solidFill>
                  <a:srgbClr val="000000"/>
                </a:solidFill>
                <a:effectLst/>
                <a:latin typeface="Cambria" panose="02040503050406030204" pitchFamily="18" charset="0"/>
                <a:ea typeface="Cambria" panose="02040503050406030204" pitchFamily="18" charset="0"/>
              </a:rPr>
              <a:t>I concluded that both Sun and Earth’s core  release the same wave-corpuscular fluxes of energy of the physical fields, and it causes the Sun-Earth wave interference. </a:t>
            </a:r>
            <a:endParaRPr lang="en-US" sz="1400" dirty="0">
              <a:effectLst/>
              <a:latin typeface="Cambria" panose="02040503050406030204" pitchFamily="18" charset="0"/>
              <a:ea typeface="Cambria" panose="02040503050406030204" pitchFamily="18" charset="0"/>
            </a:endParaRPr>
          </a:p>
          <a:p>
            <a:pPr marL="0" marR="0" algn="just" fontAlgn="base">
              <a:spcBef>
                <a:spcPts val="0"/>
              </a:spcBef>
              <a:spcAft>
                <a:spcPts val="0"/>
              </a:spcAft>
            </a:pPr>
            <a:r>
              <a:rPr lang="en-US" sz="1400" kern="1200" dirty="0">
                <a:solidFill>
                  <a:srgbClr val="000000"/>
                </a:solidFill>
                <a:effectLst/>
                <a:latin typeface="Cambria" panose="02040503050406030204" pitchFamily="18" charset="0"/>
                <a:ea typeface="Cambria" panose="02040503050406030204" pitchFamily="18" charset="0"/>
              </a:rPr>
              <a:t>That led me to define the Sun as an ultra-gigantic core covered with overheated gases, while defining the earth’s core as sun-like star in miniature covered with stony silicate shell. The Sun must have its gigantic core kernel. Furthermore, observing the Sun, we can understand Earth’s core better and vice-versa. </a:t>
            </a:r>
            <a:endParaRPr lang="en-US" sz="1400" dirty="0">
              <a:effectLst/>
              <a:latin typeface="Cambria" panose="02040503050406030204" pitchFamily="18" charset="0"/>
              <a:ea typeface="Cambria" panose="02040503050406030204" pitchFamily="18" charset="0"/>
            </a:endParaRPr>
          </a:p>
          <a:p>
            <a:pPr marL="0" marR="0" algn="just" fontAlgn="base">
              <a:spcBef>
                <a:spcPts val="0"/>
              </a:spcBef>
              <a:spcAft>
                <a:spcPts val="0"/>
              </a:spcAft>
            </a:pPr>
            <a:endParaRPr lang="en-US" sz="1400" kern="1200" dirty="0">
              <a:solidFill>
                <a:srgbClr val="000000"/>
              </a:solidFill>
              <a:effectLst/>
              <a:latin typeface="Cambria" panose="02040503050406030204" pitchFamily="18" charset="0"/>
              <a:ea typeface="Cambria" panose="02040503050406030204" pitchFamily="18" charset="0"/>
            </a:endParaRPr>
          </a:p>
          <a:p>
            <a:pPr marL="0" marR="0" algn="just" fontAlgn="base">
              <a:spcBef>
                <a:spcPts val="0"/>
              </a:spcBef>
              <a:spcAft>
                <a:spcPts val="0"/>
              </a:spcAft>
            </a:pPr>
            <a:r>
              <a:rPr lang="en-US" sz="1400" kern="1200" dirty="0">
                <a:solidFill>
                  <a:srgbClr val="000000"/>
                </a:solidFill>
                <a:effectLst/>
                <a:latin typeface="Cambria" panose="02040503050406030204" pitchFamily="18" charset="0"/>
                <a:ea typeface="Cambria" panose="02040503050406030204" pitchFamily="18" charset="0"/>
              </a:rPr>
              <a:t>Exactly, as in Earth, even in the Galaxy the core kernel mechanism  functions in objects such as in planets of planetary systems, remote planets, stars and in the </a:t>
            </a:r>
            <a:r>
              <a:rPr lang="en-US" sz="1400" i="1" kern="1200" dirty="0">
                <a:solidFill>
                  <a:srgbClr val="000000"/>
                </a:solidFill>
                <a:effectLst/>
                <a:latin typeface="Cambria" panose="02040503050406030204" pitchFamily="18" charset="0"/>
                <a:ea typeface="Cambria" panose="02040503050406030204" pitchFamily="18" charset="0"/>
              </a:rPr>
              <a:t>transitory planet–star</a:t>
            </a:r>
            <a:r>
              <a:rPr lang="en-US" sz="1400" kern="1200" dirty="0">
                <a:solidFill>
                  <a:srgbClr val="000000"/>
                </a:solidFill>
                <a:effectLst/>
                <a:latin typeface="Cambria" panose="02040503050406030204" pitchFamily="18" charset="0"/>
                <a:ea typeface="Cambria" panose="02040503050406030204" pitchFamily="18" charset="0"/>
              </a:rPr>
              <a:t> objects </a:t>
            </a:r>
            <a:r>
              <a:rPr lang="en-US" sz="1400" i="1" kern="1200" dirty="0">
                <a:solidFill>
                  <a:srgbClr val="000000"/>
                </a:solidFill>
                <a:effectLst/>
                <a:latin typeface="Cambria" panose="02040503050406030204" pitchFamily="18" charset="0"/>
                <a:ea typeface="Cambria" panose="02040503050406030204" pitchFamily="18" charset="0"/>
              </a:rPr>
              <a:t>as brown dwarfs</a:t>
            </a:r>
            <a:r>
              <a:rPr lang="en-US" sz="1400" kern="1200" dirty="0">
                <a:solidFill>
                  <a:srgbClr val="000000"/>
                </a:solidFill>
                <a:effectLst/>
                <a:latin typeface="Cambria" panose="02040503050406030204" pitchFamily="18" charset="0"/>
                <a:ea typeface="Cambria" panose="02040503050406030204" pitchFamily="18" charset="0"/>
              </a:rPr>
              <a:t>.</a:t>
            </a:r>
            <a:endParaRPr lang="en-US" sz="1400" dirty="0">
              <a:effectLst/>
              <a:latin typeface="Cambria" panose="02040503050406030204" pitchFamily="18" charset="0"/>
              <a:ea typeface="Cambria" panose="02040503050406030204" pitchFamily="18" charset="0"/>
            </a:endParaRPr>
          </a:p>
          <a:p>
            <a:pPr marL="0" marR="0">
              <a:lnSpc>
                <a:spcPct val="107000"/>
              </a:lnSpc>
              <a:spcBef>
                <a:spcPts val="0"/>
              </a:spcBef>
              <a:spcAft>
                <a:spcPts val="800"/>
              </a:spcAft>
            </a:pPr>
            <a:r>
              <a:rPr lang="en-US" sz="1400" dirty="0">
                <a:effectLst/>
                <a:latin typeface="Cambria" panose="02040503050406030204" pitchFamily="18" charset="0"/>
                <a:ea typeface="Cambria" panose="020405030504060302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id="{2B2AC9CB-F8E6-47C9-B32C-31F39BD4D589}"/>
              </a:ext>
            </a:extLst>
          </p:cNvPr>
          <p:cNvSpPr txBox="1"/>
          <p:nvPr/>
        </p:nvSpPr>
        <p:spPr>
          <a:xfrm>
            <a:off x="-134326" y="5466198"/>
            <a:ext cx="4869336" cy="423770"/>
          </a:xfrm>
          <a:prstGeom prst="rect">
            <a:avLst/>
          </a:prstGeom>
          <a:noFill/>
        </p:spPr>
        <p:txBody>
          <a:bodyPr wrap="square">
            <a:spAutoFit/>
          </a:bodyPr>
          <a:lstStyle/>
          <a:p>
            <a:pPr marL="0" marR="0" indent="180340" algn="just" fontAlgn="base">
              <a:lnSpc>
                <a:spcPct val="105000"/>
              </a:lnSpc>
              <a:spcBef>
                <a:spcPts val="0"/>
              </a:spcBef>
              <a:spcAft>
                <a:spcPts val="0"/>
              </a:spcAft>
            </a:pPr>
            <a:r>
              <a:rPr lang="en-US" sz="1050" b="1" dirty="0">
                <a:latin typeface="Cambria" panose="02040503050406030204" pitchFamily="18" charset="0"/>
                <a:ea typeface="Calibri" panose="020F0502020204030204" pitchFamily="34" charset="0"/>
                <a:cs typeface="Times New Roman" panose="02020603050405020304" pitchFamily="18" charset="0"/>
              </a:rPr>
              <a:t>Fig. 10. </a:t>
            </a:r>
            <a:r>
              <a:rPr lang="en-US" sz="1050" dirty="0">
                <a:latin typeface="Cambria" panose="02040503050406030204" pitchFamily="18" charset="0"/>
                <a:ea typeface="Calibri" panose="020F0502020204030204" pitchFamily="34" charset="0"/>
                <a:cs typeface="Times New Roman" panose="02020603050405020304" pitchFamily="18" charset="0"/>
              </a:rPr>
              <a:t>A view on the scheme of the temperatures of the Sun’s atmosphere </a:t>
            </a:r>
          </a:p>
          <a:p>
            <a:pPr marL="0" marR="0" indent="180340" algn="just" fontAlgn="base">
              <a:lnSpc>
                <a:spcPct val="105000"/>
              </a:lnSpc>
              <a:spcBef>
                <a:spcPts val="0"/>
              </a:spcBef>
              <a:spcAft>
                <a:spcPts val="0"/>
              </a:spcAft>
            </a:pPr>
            <a:r>
              <a:rPr lang="en-US" sz="1050" dirty="0">
                <a:latin typeface="Cambria" panose="02040503050406030204" pitchFamily="18" charset="0"/>
                <a:ea typeface="Calibri" panose="020F0502020204030204" pitchFamily="34" charset="0"/>
                <a:cs typeface="Times New Roman" panose="02020603050405020304" pitchFamily="18" charset="0"/>
              </a:rPr>
              <a:t>structure.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Content Placeholder 12">
            <a:extLst>
              <a:ext uri="{FF2B5EF4-FFF2-40B4-BE49-F238E27FC236}">
                <a16:creationId xmlns:a16="http://schemas.microsoft.com/office/drawing/2014/main" id="{215A68CD-AD07-464A-B1AD-16A6A72A00D3}"/>
              </a:ext>
            </a:extLst>
          </p:cNvPr>
          <p:cNvPicPr>
            <a:picLocks noGrp="1" noChangeAspect="1"/>
          </p:cNvPicPr>
          <p:nvPr>
            <p:ph idx="1"/>
          </p:nvPr>
        </p:nvPicPr>
        <p:blipFill>
          <a:blip r:embed="rId2"/>
          <a:stretch>
            <a:fillRect/>
          </a:stretch>
        </p:blipFill>
        <p:spPr>
          <a:xfrm>
            <a:off x="254343" y="1304615"/>
            <a:ext cx="4480667" cy="4015119"/>
          </a:xfrm>
        </p:spPr>
      </p:pic>
    </p:spTree>
    <p:extLst>
      <p:ext uri="{BB962C8B-B14F-4D97-AF65-F5344CB8AC3E}">
        <p14:creationId xmlns:p14="http://schemas.microsoft.com/office/powerpoint/2010/main" val="1290430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68F94-EC81-484A-8256-CF9B2A0FC68D}"/>
              </a:ext>
            </a:extLst>
          </p:cNvPr>
          <p:cNvSpPr>
            <a:spLocks noGrp="1"/>
          </p:cNvSpPr>
          <p:nvPr>
            <p:ph type="title"/>
          </p:nvPr>
        </p:nvSpPr>
        <p:spPr>
          <a:xfrm>
            <a:off x="290613" y="114516"/>
            <a:ext cx="10587605" cy="613715"/>
          </a:xfrm>
        </p:spPr>
        <p:txBody>
          <a:bodyPr>
            <a:normAutofit/>
          </a:bodyPr>
          <a:lstStyle/>
          <a:p>
            <a:r>
              <a:rPr lang="en-US" sz="2400" i="0" dirty="0">
                <a:latin typeface="Arial Black" panose="020B0A04020102020204" pitchFamily="34" charset="0"/>
              </a:rPr>
              <a:t>Origin of Core Kernel and Our Planetary System formation </a:t>
            </a:r>
            <a:r>
              <a:rPr lang="en-US" sz="1800" i="0" dirty="0">
                <a:latin typeface="Arial Black" panose="020B0A04020102020204" pitchFamily="34" charset="0"/>
              </a:rPr>
              <a:t>  </a:t>
            </a:r>
          </a:p>
        </p:txBody>
      </p:sp>
      <p:pic>
        <p:nvPicPr>
          <p:cNvPr id="4" name="Content Placeholder 3">
            <a:extLst>
              <a:ext uri="{FF2B5EF4-FFF2-40B4-BE49-F238E27FC236}">
                <a16:creationId xmlns:a16="http://schemas.microsoft.com/office/drawing/2014/main" id="{24DDCC7C-0B14-48A0-8F37-33841F1570CB}"/>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314" y="656962"/>
            <a:ext cx="4239442" cy="3643563"/>
          </a:xfrm>
          <a:prstGeom prst="rect">
            <a:avLst/>
          </a:prstGeom>
          <a:noFill/>
          <a:ln>
            <a:noFill/>
          </a:ln>
        </p:spPr>
      </p:pic>
      <p:sp>
        <p:nvSpPr>
          <p:cNvPr id="6" name="TextBox 5">
            <a:extLst>
              <a:ext uri="{FF2B5EF4-FFF2-40B4-BE49-F238E27FC236}">
                <a16:creationId xmlns:a16="http://schemas.microsoft.com/office/drawing/2014/main" id="{11409AD4-CF7E-464E-BE40-B2F6CCB6D15D}"/>
              </a:ext>
            </a:extLst>
          </p:cNvPr>
          <p:cNvSpPr txBox="1"/>
          <p:nvPr/>
        </p:nvSpPr>
        <p:spPr>
          <a:xfrm>
            <a:off x="4465756" y="692187"/>
            <a:ext cx="6379765" cy="4931350"/>
          </a:xfrm>
          <a:prstGeom prst="rect">
            <a:avLst/>
          </a:prstGeom>
          <a:noFill/>
        </p:spPr>
        <p:txBody>
          <a:bodyPr wrap="square">
            <a:spAutoFit/>
          </a:bodyPr>
          <a:lstStyle/>
          <a:p>
            <a:pPr algn="just">
              <a:lnSpc>
                <a:spcPct val="107000"/>
              </a:lnSpc>
            </a:pPr>
            <a:r>
              <a:rPr lang="en-US" sz="1100" b="1" kern="1200" dirty="0">
                <a:effectLst/>
                <a:latin typeface="Cambria" panose="02040503050406030204" pitchFamily="18" charset="0"/>
                <a:ea typeface="Cambria" panose="02040503050406030204" pitchFamily="18" charset="0"/>
              </a:rPr>
              <a:t>Figure 11, is a sketch presenting the formation of the </a:t>
            </a:r>
            <a:r>
              <a:rPr lang="en-US" sz="1100" kern="1200" dirty="0">
                <a:effectLst/>
                <a:latin typeface="Cambria" panose="02040503050406030204" pitchFamily="18" charset="0"/>
                <a:ea typeface="Cambria" panose="02040503050406030204" pitchFamily="18" charset="0"/>
              </a:rPr>
              <a:t>planetary disc in accordance to my </a:t>
            </a:r>
            <a:r>
              <a:rPr lang="en-US" sz="1100" kern="1200" dirty="0" err="1">
                <a:effectLst/>
                <a:latin typeface="Cambria" panose="02040503050406030204" pitchFamily="18" charset="0"/>
                <a:ea typeface="Cambria" panose="02040503050406030204" pitchFamily="18" charset="0"/>
              </a:rPr>
              <a:t>Geotheory</a:t>
            </a:r>
            <a:r>
              <a:rPr lang="en-US" sz="1100" kern="1200" dirty="0">
                <a:effectLst/>
                <a:latin typeface="Cambria" panose="02040503050406030204" pitchFamily="18" charset="0"/>
                <a:ea typeface="Cambria" panose="02040503050406030204" pitchFamily="18" charset="0"/>
              </a:rPr>
              <a:t>.  The C</a:t>
            </a:r>
            <a:r>
              <a:rPr lang="en-US" sz="1100" b="1" kern="1200" dirty="0">
                <a:effectLst/>
                <a:latin typeface="Cambria" panose="02040503050406030204" pitchFamily="18" charset="0"/>
                <a:ea typeface="Cambria" panose="02040503050406030204" pitchFamily="18" charset="0"/>
              </a:rPr>
              <a:t>ore kernel, </a:t>
            </a:r>
            <a:r>
              <a:rPr lang="en-US" sz="1100" kern="1200" dirty="0">
                <a:effectLst/>
                <a:latin typeface="Cambria" panose="02040503050406030204" pitchFamily="18" charset="0"/>
                <a:ea typeface="Cambria" panose="02040503050406030204" pitchFamily="18" charset="0"/>
              </a:rPr>
              <a:t>the energetic factor of Earth’s growth, originates from the </a:t>
            </a:r>
            <a:r>
              <a:rPr lang="en-US" sz="1100" b="1" kern="1200" dirty="0">
                <a:effectLst/>
                <a:latin typeface="Cambria" panose="02040503050406030204" pitchFamily="18" charset="0"/>
                <a:ea typeface="Cambria" panose="02040503050406030204" pitchFamily="18" charset="0"/>
              </a:rPr>
              <a:t>supernova phenomenon</a:t>
            </a:r>
            <a:r>
              <a:rPr lang="en-US" sz="1100" kern="1200" dirty="0">
                <a:effectLst/>
                <a:latin typeface="Cambria" panose="02040503050406030204" pitchFamily="18" charset="0"/>
                <a:ea typeface="Cambria" panose="02040503050406030204" pitchFamily="18" charset="0"/>
              </a:rPr>
              <a:t>, an </a:t>
            </a:r>
            <a:r>
              <a:rPr lang="en-US" sz="1100" i="1" kern="1200" dirty="0">
                <a:effectLst/>
                <a:latin typeface="Cambria" panose="02040503050406030204" pitchFamily="18" charset="0"/>
                <a:ea typeface="Cambria" panose="02040503050406030204" pitchFamily="18" charset="0"/>
              </a:rPr>
              <a:t>extraordinary explosion</a:t>
            </a:r>
            <a:r>
              <a:rPr lang="en-US" sz="1100" kern="1200" dirty="0">
                <a:effectLst/>
                <a:latin typeface="Cambria" panose="02040503050406030204" pitchFamily="18" charset="0"/>
                <a:ea typeface="Cambria" panose="02040503050406030204" pitchFamily="18" charset="0"/>
              </a:rPr>
              <a:t> of </a:t>
            </a:r>
            <a:r>
              <a:rPr lang="en-US" sz="1100" dirty="0">
                <a:latin typeface="Cambria" panose="02040503050406030204" pitchFamily="18" charset="0"/>
                <a:ea typeface="Cambria" panose="02040503050406030204" pitchFamily="18" charset="0"/>
              </a:rPr>
              <a:t>some</a:t>
            </a:r>
            <a:r>
              <a:rPr lang="en-US" sz="1100" kern="1200" dirty="0">
                <a:effectLst/>
                <a:latin typeface="Cambria" panose="02040503050406030204" pitchFamily="18" charset="0"/>
                <a:ea typeface="Cambria" panose="02040503050406030204" pitchFamily="18" charset="0"/>
              </a:rPr>
              <a:t> massive ultra-dense object</a:t>
            </a:r>
            <a:r>
              <a:rPr lang="sq-AL" sz="1100" kern="1200" dirty="0">
                <a:effectLst/>
                <a:latin typeface="Cambria" panose="02040503050406030204" pitchFamily="18" charset="0"/>
                <a:ea typeface="Cambria" panose="02040503050406030204" pitchFamily="18" charset="0"/>
              </a:rPr>
              <a:t>⁽²⁾ </a:t>
            </a:r>
            <a:r>
              <a:rPr lang="en-US" sz="1100" kern="1200" dirty="0">
                <a:effectLst/>
                <a:latin typeface="Cambria" panose="02040503050406030204" pitchFamily="18" charset="0"/>
                <a:ea typeface="Cambria" panose="02040503050406030204" pitchFamily="18" charset="0"/>
              </a:rPr>
              <a:t>with gigantic </a:t>
            </a:r>
            <a:r>
              <a:rPr lang="en-US" sz="1100" i="1" kern="1200" dirty="0">
                <a:effectLst/>
                <a:latin typeface="Cambria" panose="02040503050406030204" pitchFamily="18" charset="0"/>
                <a:ea typeface="Cambria" panose="02040503050406030204" pitchFamily="18" charset="0"/>
              </a:rPr>
              <a:t>remarkable illumination</a:t>
            </a:r>
            <a:r>
              <a:rPr lang="en-US" sz="1100" kern="1200" dirty="0">
                <a:effectLst/>
                <a:latin typeface="Cambria" panose="02040503050406030204" pitchFamily="18" charset="0"/>
                <a:ea typeface="Cambria" panose="02040503050406030204" pitchFamily="18" charset="0"/>
                <a:cs typeface="Times New Roman" panose="02020603050405020304" pitchFamily="18" charset="0"/>
              </a:rPr>
              <a:t>⁽³⁷⁾</a:t>
            </a:r>
            <a:r>
              <a:rPr lang="en-US" sz="1100" i="1" kern="1200" dirty="0">
                <a:effectLst/>
                <a:latin typeface="Cambria" panose="02040503050406030204" pitchFamily="18" charset="0"/>
                <a:ea typeface="Cambria" panose="02040503050406030204" pitchFamily="18" charset="0"/>
              </a:rPr>
              <a:t> </a:t>
            </a:r>
            <a:r>
              <a:rPr lang="en-US" sz="1100" kern="1200" dirty="0">
                <a:effectLst/>
                <a:latin typeface="Cambria" panose="02040503050406030204" pitchFamily="18" charset="0"/>
                <a:ea typeface="Cambria" panose="02040503050406030204" pitchFamily="18" charset="0"/>
              </a:rPr>
              <a:t>that is accompanied by </a:t>
            </a:r>
            <a:r>
              <a:rPr lang="en-US" sz="1100" b="1" kern="1200" dirty="0">
                <a:effectLst/>
                <a:latin typeface="Cambria" panose="02040503050406030204" pitchFamily="18" charset="0"/>
                <a:ea typeface="Cambria" panose="02040503050406030204" pitchFamily="18" charset="0"/>
              </a:rPr>
              <a:t>nucleosynthesis. </a:t>
            </a:r>
          </a:p>
          <a:p>
            <a:pPr algn="just" fontAlgn="base">
              <a:lnSpc>
                <a:spcPct val="106000"/>
              </a:lnSpc>
            </a:pPr>
            <a:endParaRPr lang="en-US" sz="1100" kern="1200" dirty="0">
              <a:effectLst/>
              <a:latin typeface="Cambria" panose="02040503050406030204" pitchFamily="18" charset="0"/>
              <a:ea typeface="Cambria" panose="02040503050406030204" pitchFamily="18" charset="0"/>
            </a:endParaRPr>
          </a:p>
          <a:p>
            <a:pPr algn="just" fontAlgn="base">
              <a:lnSpc>
                <a:spcPct val="106000"/>
              </a:lnSpc>
            </a:pPr>
            <a:r>
              <a:rPr lang="en-US" sz="1100" kern="1200" dirty="0">
                <a:effectLst/>
                <a:latin typeface="Cambria" panose="02040503050406030204" pitchFamily="18" charset="0"/>
                <a:ea typeface="Cambria" panose="02040503050406030204" pitchFamily="18" charset="0"/>
              </a:rPr>
              <a:t>The synthesis of the atom nuclei and gigantic lighting must be a consequence of continuing disintegration of the ultra-dense nano-spherules into the scattered mass of the exploding object, even into the cosmic nebula. </a:t>
            </a:r>
            <a:endParaRPr lang="en-US" sz="1100" b="1" kern="1200" dirty="0">
              <a:effectLst/>
              <a:latin typeface="Cambria" panose="02040503050406030204" pitchFamily="18" charset="0"/>
              <a:ea typeface="Cambria" panose="02040503050406030204" pitchFamily="18" charset="0"/>
            </a:endParaRPr>
          </a:p>
          <a:p>
            <a:pPr marL="0" marR="0" algn="just" fontAlgn="base">
              <a:lnSpc>
                <a:spcPct val="106000"/>
              </a:lnSpc>
              <a:spcBef>
                <a:spcPts val="0"/>
              </a:spcBef>
              <a:spcAft>
                <a:spcPts val="0"/>
              </a:spcAft>
            </a:pPr>
            <a:endParaRPr lang="en-US" sz="1100" b="1" dirty="0">
              <a:latin typeface="Cambria" panose="02040503050406030204" pitchFamily="18" charset="0"/>
              <a:ea typeface="Cambria" panose="02040503050406030204" pitchFamily="18" charset="0"/>
            </a:endParaRPr>
          </a:p>
          <a:p>
            <a:pPr marL="0" marR="0" algn="just" fontAlgn="base">
              <a:lnSpc>
                <a:spcPct val="106000"/>
              </a:lnSpc>
              <a:spcBef>
                <a:spcPts val="0"/>
              </a:spcBef>
              <a:spcAft>
                <a:spcPts val="0"/>
              </a:spcAft>
            </a:pPr>
            <a:r>
              <a:rPr lang="en-US" sz="1100" b="1" kern="1200" dirty="0">
                <a:effectLst/>
                <a:latin typeface="Cambria" panose="02040503050406030204" pitchFamily="18" charset="0"/>
                <a:ea typeface="Cambria" panose="02040503050406030204" pitchFamily="18" charset="0"/>
              </a:rPr>
              <a:t>The entering of the ultra-dense globules, which are components of the nebula, </a:t>
            </a:r>
            <a:r>
              <a:rPr lang="en-US" sz="1100" i="1" kern="1200" dirty="0">
                <a:effectLst/>
                <a:latin typeface="Cambria" panose="02040503050406030204" pitchFamily="18" charset="0"/>
                <a:ea typeface="Cambria" panose="02040503050406030204" pitchFamily="18" charset="0"/>
              </a:rPr>
              <a:t>into the cosmic nebula, </a:t>
            </a:r>
            <a:r>
              <a:rPr lang="en-US" sz="1100" i="1" dirty="0">
                <a:latin typeface="Cambria" panose="02040503050406030204" pitchFamily="18" charset="0"/>
                <a:ea typeface="Cambria" panose="02040503050406030204" pitchFamily="18" charset="0"/>
              </a:rPr>
              <a:t>coincides</a:t>
            </a:r>
            <a:r>
              <a:rPr lang="en-US" sz="1100" i="1" kern="1200" dirty="0">
                <a:effectLst/>
                <a:latin typeface="Cambria" panose="02040503050406030204" pitchFamily="18" charset="0"/>
                <a:ea typeface="Cambria" panose="02040503050406030204" pitchFamily="18" charset="0"/>
              </a:rPr>
              <a:t> with one study I reviewed in astrophysics that interprets the  possibility that the </a:t>
            </a:r>
            <a:r>
              <a:rPr lang="en-US" sz="1100" b="1" i="1" kern="1200" dirty="0">
                <a:effectLst/>
                <a:latin typeface="Cambria" panose="02040503050406030204" pitchFamily="18" charset="0"/>
                <a:ea typeface="Cambria" panose="02040503050406030204" pitchFamily="18" charset="0"/>
              </a:rPr>
              <a:t>supernova event might trigger the calm cosmic nebula to swirl</a:t>
            </a:r>
            <a:r>
              <a:rPr lang="en-US" sz="1100" kern="1200" dirty="0">
                <a:effectLst/>
                <a:latin typeface="Cambria" panose="02040503050406030204" pitchFamily="18" charset="0"/>
                <a:ea typeface="Cambria" panose="02040503050406030204" pitchFamily="18" charset="0"/>
                <a:cs typeface="Cambria Math" panose="02040503050406030204" pitchFamily="18" charset="0"/>
              </a:rPr>
              <a:t>⁽</a:t>
            </a:r>
            <a:r>
              <a:rPr lang="en-US" sz="1100" kern="1200" dirty="0">
                <a:effectLst/>
                <a:latin typeface="Cambria" panose="02040503050406030204" pitchFamily="18" charset="0"/>
                <a:ea typeface="Cambria" panose="02040503050406030204" pitchFamily="18" charset="0"/>
                <a:cs typeface="Verdana" panose="020B0604030504040204" pitchFamily="34" charset="0"/>
              </a:rPr>
              <a:t>⁵⁵</a:t>
            </a:r>
            <a:r>
              <a:rPr lang="en-US" sz="1100" kern="1200" dirty="0">
                <a:effectLst/>
                <a:latin typeface="Cambria" panose="02040503050406030204" pitchFamily="18" charset="0"/>
                <a:ea typeface="Cambria" panose="02040503050406030204" pitchFamily="18" charset="0"/>
                <a:cs typeface="Cambria Math" panose="02040503050406030204" pitchFamily="18" charset="0"/>
              </a:rPr>
              <a:t>⁾, rotate and become a planetary disc</a:t>
            </a:r>
            <a:r>
              <a:rPr lang="en-US" sz="1100" dirty="0">
                <a:latin typeface="Cambria" panose="02040503050406030204" pitchFamily="18" charset="0"/>
                <a:ea typeface="Cambria" panose="02040503050406030204" pitchFamily="18" charset="0"/>
                <a:cs typeface="Cambria Math" panose="02040503050406030204" pitchFamily="18" charset="0"/>
              </a:rPr>
              <a:t>. </a:t>
            </a:r>
            <a:r>
              <a:rPr lang="en-US" sz="1100" kern="1200" dirty="0">
                <a:effectLst/>
                <a:latin typeface="Cambria" panose="02040503050406030204" pitchFamily="18" charset="0"/>
                <a:ea typeface="Cambria" panose="02040503050406030204" pitchFamily="18" charset="0"/>
              </a:rPr>
              <a:t> That way, this idea, is in agreement with the application of </a:t>
            </a:r>
            <a:r>
              <a:rPr lang="en-US" sz="1100" i="1" kern="1200" dirty="0">
                <a:effectLst/>
                <a:latin typeface="Cambria" panose="02040503050406030204" pitchFamily="18" charset="0"/>
                <a:ea typeface="Cambria" panose="02040503050406030204" pitchFamily="18" charset="0"/>
              </a:rPr>
              <a:t>the core kernel, as remnant of supernova</a:t>
            </a:r>
            <a:r>
              <a:rPr lang="en-US" sz="1100" kern="1200" dirty="0">
                <a:effectLst/>
                <a:latin typeface="Cambria" panose="02040503050406030204" pitchFamily="18" charset="0"/>
                <a:ea typeface="Cambria" panose="02040503050406030204" pitchFamily="18" charset="0"/>
              </a:rPr>
              <a:t>, through the </a:t>
            </a:r>
            <a:r>
              <a:rPr lang="en-US" sz="1100" i="1" kern="1200" dirty="0">
                <a:effectLst/>
                <a:latin typeface="Cambria" panose="02040503050406030204" pitchFamily="18" charset="0"/>
                <a:ea typeface="Cambria" panose="02040503050406030204" pitchFamily="18" charset="0"/>
              </a:rPr>
              <a:t>ultra-dense nano globules</a:t>
            </a:r>
            <a:r>
              <a:rPr lang="en-US" sz="1100" kern="1200" dirty="0">
                <a:effectLst/>
                <a:latin typeface="Cambria" panose="02040503050406030204" pitchFamily="18" charset="0"/>
                <a:ea typeface="Cambria" panose="02040503050406030204" pitchFamily="18" charset="0"/>
              </a:rPr>
              <a:t> that enter within the nebula. Nano globules while triggering the nebula and during their rotation, are accreted into </a:t>
            </a:r>
            <a:r>
              <a:rPr lang="en-US" sz="1100" i="1" kern="1200" dirty="0">
                <a:effectLst/>
                <a:latin typeface="Cambria" panose="02040503050406030204" pitchFamily="18" charset="0"/>
                <a:ea typeface="Cambria" panose="02040503050406030204" pitchFamily="18" charset="0"/>
              </a:rPr>
              <a:t>core kernels</a:t>
            </a:r>
            <a:r>
              <a:rPr lang="en-US" sz="1100" kern="1200" dirty="0">
                <a:effectLst/>
                <a:latin typeface="Cambria" panose="02040503050406030204" pitchFamily="18" charset="0"/>
                <a:ea typeface="Cambria" panose="02040503050406030204" pitchFamily="18" charset="0"/>
              </a:rPr>
              <a:t> that become cores of the potential planets and the potential Earth, and form the gigantic core that is the potential Sun.   </a:t>
            </a:r>
          </a:p>
          <a:p>
            <a:pPr marL="0" marR="0" algn="just">
              <a:lnSpc>
                <a:spcPct val="106000"/>
              </a:lnSpc>
              <a:spcBef>
                <a:spcPts val="0"/>
              </a:spcBef>
              <a:spcAft>
                <a:spcPts val="0"/>
              </a:spcAft>
            </a:pPr>
            <a:endParaRPr lang="en-US" sz="1100" dirty="0">
              <a:latin typeface="Cambria" panose="02040503050406030204" pitchFamily="18" charset="0"/>
              <a:ea typeface="Cambria" panose="02040503050406030204" pitchFamily="18" charset="0"/>
            </a:endParaRPr>
          </a:p>
          <a:p>
            <a:pPr marL="0" marR="0" algn="just">
              <a:lnSpc>
                <a:spcPct val="106000"/>
              </a:lnSpc>
              <a:spcBef>
                <a:spcPts val="0"/>
              </a:spcBef>
              <a:spcAft>
                <a:spcPts val="0"/>
              </a:spcAft>
            </a:pPr>
            <a:r>
              <a:rPr lang="en-US" sz="1100" kern="1200" dirty="0">
                <a:effectLst/>
                <a:latin typeface="Cambria" panose="02040503050406030204" pitchFamily="18" charset="0"/>
                <a:ea typeface="Cambria" panose="02040503050406030204" pitchFamily="18" charset="0"/>
              </a:rPr>
              <a:t>The inability of the heat generation because of lack of radioisotopes in Earth’s interiors, is  manifested by the interpretation of  some variant of the Earth’s origin </a:t>
            </a:r>
            <a:r>
              <a:rPr lang="en-US" sz="1100" kern="1200" dirty="0">
                <a:effectLst/>
                <a:latin typeface="Cambria" panose="02040503050406030204" pitchFamily="18" charset="0"/>
                <a:ea typeface="Cambria" panose="02040503050406030204" pitchFamily="18" charset="0"/>
                <a:cs typeface="Cambria Math" panose="02040503050406030204" pitchFamily="18" charset="0"/>
              </a:rPr>
              <a:t>⁽</a:t>
            </a:r>
            <a:r>
              <a:rPr lang="en-US" sz="1100" kern="1200" dirty="0">
                <a:effectLst/>
                <a:latin typeface="Cambria" panose="02040503050406030204" pitchFamily="18" charset="0"/>
                <a:ea typeface="Cambria" panose="02040503050406030204" pitchFamily="18" charset="0"/>
                <a:cs typeface="Calibri" panose="020F0502020204030204" pitchFamily="34" charset="0"/>
              </a:rPr>
              <a:t>²⁷</a:t>
            </a:r>
            <a:r>
              <a:rPr lang="en-US" sz="1100" kern="1200" dirty="0">
                <a:effectLst/>
                <a:latin typeface="Cambria" panose="02040503050406030204" pitchFamily="18" charset="0"/>
                <a:ea typeface="Cambria" panose="02040503050406030204" pitchFamily="18" charset="0"/>
                <a:cs typeface="Cambria Math" panose="02040503050406030204" pitchFamily="18" charset="0"/>
              </a:rPr>
              <a:t>⁾, out of the reality of the energetic structure and processes of the Earth’s core, that is why this is understandably an improbable variant.</a:t>
            </a:r>
          </a:p>
          <a:p>
            <a:pPr marL="0" marR="0" algn="just">
              <a:lnSpc>
                <a:spcPct val="106000"/>
              </a:lnSpc>
              <a:spcBef>
                <a:spcPts val="0"/>
              </a:spcBef>
              <a:spcAft>
                <a:spcPts val="0"/>
              </a:spcAft>
            </a:pPr>
            <a:endParaRPr lang="en-US" sz="1100" dirty="0">
              <a:effectLst/>
              <a:latin typeface="Cambria" panose="02040503050406030204" pitchFamily="18" charset="0"/>
              <a:ea typeface="Cambria" panose="02040503050406030204" pitchFamily="18" charset="0"/>
            </a:endParaRPr>
          </a:p>
          <a:p>
            <a:pPr marL="0" marR="0" algn="just" fontAlgn="base">
              <a:lnSpc>
                <a:spcPct val="106000"/>
              </a:lnSpc>
              <a:spcBef>
                <a:spcPts val="0"/>
              </a:spcBef>
              <a:spcAft>
                <a:spcPts val="0"/>
              </a:spcAft>
            </a:pPr>
            <a:r>
              <a:rPr lang="en-US" sz="1100" dirty="0">
                <a:latin typeface="Cambria" panose="02040503050406030204" pitchFamily="18" charset="0"/>
                <a:ea typeface="Cambria" panose="02040503050406030204" pitchFamily="18" charset="0"/>
                <a:cs typeface="Cambria Math" panose="02040503050406030204" pitchFamily="18" charset="0"/>
              </a:rPr>
              <a:t>In essence, since the </a:t>
            </a:r>
            <a:r>
              <a:rPr lang="en-US" sz="1100" kern="1200" dirty="0">
                <a:effectLst/>
                <a:latin typeface="Cambria" panose="02040503050406030204" pitchFamily="18" charset="0"/>
                <a:ea typeface="Cambria" panose="02040503050406030204" pitchFamily="18" charset="0"/>
                <a:cs typeface="Cambria Math" panose="02040503050406030204" pitchFamily="18" charset="0"/>
              </a:rPr>
              <a:t>ultra-dense core kernel originates from a big intra-galactic </a:t>
            </a:r>
            <a:r>
              <a:rPr lang="en-US" sz="1100" b="1" kern="1200" dirty="0">
                <a:effectLst/>
                <a:latin typeface="Cambria" panose="02040503050406030204" pitchFamily="18" charset="0"/>
                <a:ea typeface="Cambria" panose="02040503050406030204" pitchFamily="18" charset="0"/>
                <a:cs typeface="Cambria Math" panose="02040503050406030204" pitchFamily="18" charset="0"/>
              </a:rPr>
              <a:t>explosion</a:t>
            </a:r>
            <a:r>
              <a:rPr lang="en-US" sz="1100" kern="1200" dirty="0">
                <a:effectLst/>
                <a:latin typeface="Cambria" panose="02040503050406030204" pitchFamily="18" charset="0"/>
                <a:ea typeface="Cambria" panose="02040503050406030204" pitchFamily="18" charset="0"/>
                <a:cs typeface="Cambria Math" panose="02040503050406030204" pitchFamily="18" charset="0"/>
              </a:rPr>
              <a:t>,</a:t>
            </a:r>
            <a:r>
              <a:rPr lang="en-US" sz="1100" dirty="0">
                <a:latin typeface="Cambria" panose="02040503050406030204" pitchFamily="18" charset="0"/>
                <a:ea typeface="Cambria" panose="02040503050406030204" pitchFamily="18" charset="0"/>
                <a:cs typeface="Cambria Math" panose="02040503050406030204" pitchFamily="18" charset="0"/>
              </a:rPr>
              <a:t> this argument makes me object </a:t>
            </a:r>
            <a:r>
              <a:rPr lang="en-US" sz="1100" kern="1200" dirty="0">
                <a:effectLst/>
                <a:latin typeface="Cambria" panose="02040503050406030204" pitchFamily="18" charset="0"/>
                <a:ea typeface="Cambria" panose="02040503050406030204" pitchFamily="18" charset="0"/>
                <a:cs typeface="Cambria Math" panose="02040503050406030204" pitchFamily="18" charset="0"/>
              </a:rPr>
              <a:t>the </a:t>
            </a:r>
            <a:r>
              <a:rPr lang="en-US" sz="1100" b="1" kern="1200" dirty="0">
                <a:effectLst/>
                <a:latin typeface="Cambria" panose="02040503050406030204" pitchFamily="18" charset="0"/>
                <a:ea typeface="Cambria" panose="02040503050406030204" pitchFamily="18" charset="0"/>
              </a:rPr>
              <a:t>Big Bang</a:t>
            </a:r>
            <a:r>
              <a:rPr lang="en-US" sz="1100" kern="1200" dirty="0">
                <a:effectLst/>
                <a:latin typeface="Cambria" panose="02040503050406030204" pitchFamily="18" charset="0"/>
                <a:ea typeface="Cambria" panose="02040503050406030204" pitchFamily="18" charset="0"/>
                <a:cs typeface="Cambria Math" panose="02040503050406030204" pitchFamily="18" charset="0"/>
              </a:rPr>
              <a:t>⁽</a:t>
            </a:r>
            <a:r>
              <a:rPr lang="en-US" sz="1100" kern="1200" dirty="0">
                <a:effectLst/>
                <a:latin typeface="Cambria" panose="02040503050406030204" pitchFamily="18" charset="0"/>
                <a:ea typeface="Cambria" panose="02040503050406030204" pitchFamily="18" charset="0"/>
                <a:cs typeface="Calibri" panose="020F0502020204030204" pitchFamily="34" charset="0"/>
              </a:rPr>
              <a:t>²⁰</a:t>
            </a:r>
            <a:r>
              <a:rPr lang="en-US" sz="1100" kern="1200" dirty="0">
                <a:effectLst/>
                <a:latin typeface="Cambria" panose="02040503050406030204" pitchFamily="18" charset="0"/>
                <a:ea typeface="Cambria" panose="02040503050406030204" pitchFamily="18" charset="0"/>
                <a:cs typeface="Cambria Math" panose="02040503050406030204" pitchFamily="18" charset="0"/>
              </a:rPr>
              <a:t>⁾</a:t>
            </a:r>
            <a:r>
              <a:rPr lang="en-US" sz="1100" kern="1200" dirty="0">
                <a:effectLst/>
                <a:latin typeface="Cambria" panose="02040503050406030204" pitchFamily="18" charset="0"/>
                <a:ea typeface="Cambria" panose="02040503050406030204" pitchFamily="18" charset="0"/>
              </a:rPr>
              <a:t>. </a:t>
            </a:r>
          </a:p>
          <a:p>
            <a:pPr marL="0" marR="0" algn="just" fontAlgn="base">
              <a:lnSpc>
                <a:spcPct val="106000"/>
              </a:lnSpc>
              <a:spcBef>
                <a:spcPts val="0"/>
              </a:spcBef>
              <a:spcAft>
                <a:spcPts val="0"/>
              </a:spcAft>
            </a:pPr>
            <a:endParaRPr lang="en-US" sz="1100" kern="1200" dirty="0">
              <a:effectLst/>
              <a:latin typeface="Cambria" panose="02040503050406030204" pitchFamily="18" charset="0"/>
              <a:ea typeface="Cambria" panose="02040503050406030204" pitchFamily="18" charset="0"/>
            </a:endParaRPr>
          </a:p>
          <a:p>
            <a:pPr marL="0" marR="0" algn="just" fontAlgn="base">
              <a:lnSpc>
                <a:spcPct val="106000"/>
              </a:lnSpc>
              <a:spcBef>
                <a:spcPts val="0"/>
              </a:spcBef>
              <a:spcAft>
                <a:spcPts val="0"/>
              </a:spcAft>
            </a:pPr>
            <a:endParaRPr lang="en-US" sz="1100" dirty="0">
              <a:latin typeface="Cambria" panose="02040503050406030204" pitchFamily="18" charset="0"/>
              <a:ea typeface="Cambria" panose="02040503050406030204" pitchFamily="18" charset="0"/>
            </a:endParaRPr>
          </a:p>
          <a:p>
            <a:pPr marL="0" marR="0" algn="just" fontAlgn="base">
              <a:lnSpc>
                <a:spcPct val="106000"/>
              </a:lnSpc>
              <a:spcBef>
                <a:spcPts val="0"/>
              </a:spcBef>
              <a:spcAft>
                <a:spcPts val="0"/>
              </a:spcAft>
            </a:pPr>
            <a:endParaRPr lang="en-US" sz="1100" kern="1200" dirty="0">
              <a:effectLst/>
              <a:latin typeface="Cambria" panose="02040503050406030204" pitchFamily="18" charset="0"/>
              <a:ea typeface="Cambria" panose="02040503050406030204" pitchFamily="18" charset="0"/>
            </a:endParaRPr>
          </a:p>
          <a:p>
            <a:pPr marL="0" marR="0" algn="just">
              <a:lnSpc>
                <a:spcPct val="106000"/>
              </a:lnSpc>
              <a:spcBef>
                <a:spcPts val="0"/>
              </a:spcBef>
              <a:spcAft>
                <a:spcPts val="0"/>
              </a:spcAft>
            </a:pPr>
            <a:r>
              <a:rPr lang="en-US" sz="1100" dirty="0">
                <a:effectLst/>
                <a:latin typeface="Times New Roman" panose="02020603050405020304" pitchFamily="18" charset="0"/>
                <a:ea typeface="Times New Roman" panose="02020603050405020304" pitchFamily="18" charset="0"/>
              </a:rPr>
              <a:t> </a:t>
            </a:r>
            <a:r>
              <a:rPr lang="en-US" sz="1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id="{91D0C395-AF71-4CF1-B431-607374613014}"/>
              </a:ext>
            </a:extLst>
          </p:cNvPr>
          <p:cNvSpPr txBox="1"/>
          <p:nvPr/>
        </p:nvSpPr>
        <p:spPr>
          <a:xfrm>
            <a:off x="176701" y="4300525"/>
            <a:ext cx="5502191" cy="633828"/>
          </a:xfrm>
          <a:prstGeom prst="rect">
            <a:avLst/>
          </a:prstGeom>
          <a:noFill/>
        </p:spPr>
        <p:txBody>
          <a:bodyPr wrap="square">
            <a:spAutoFit/>
          </a:bodyPr>
          <a:lstStyle/>
          <a:p>
            <a:pPr marL="0" marR="0" algn="just" fontAlgn="base">
              <a:lnSpc>
                <a:spcPct val="106000"/>
              </a:lnSpc>
              <a:spcBef>
                <a:spcPts val="0"/>
              </a:spcBef>
              <a:spcAft>
                <a:spcPts val="0"/>
              </a:spcAft>
            </a:pPr>
            <a:r>
              <a:rPr lang="en-US" sz="1050" b="1" dirty="0">
                <a:latin typeface="Cambria" panose="02040503050406030204" pitchFamily="18" charset="0"/>
                <a:ea typeface="Cambria" panose="02040503050406030204" pitchFamily="18" charset="0"/>
              </a:rPr>
              <a:t>Fig. 11.  </a:t>
            </a:r>
            <a:r>
              <a:rPr lang="en-US" sz="1050" dirty="0">
                <a:latin typeface="Cambria" panose="02040503050406030204" pitchFamily="18" charset="0"/>
                <a:ea typeface="Cambria" panose="02040503050406030204" pitchFamily="18" charset="0"/>
              </a:rPr>
              <a:t>A scheme of the formation of the planetary system when  an </a:t>
            </a:r>
          </a:p>
          <a:p>
            <a:pPr marL="0" marR="0" algn="just" fontAlgn="base">
              <a:lnSpc>
                <a:spcPct val="106000"/>
              </a:lnSpc>
              <a:spcBef>
                <a:spcPts val="0"/>
              </a:spcBef>
              <a:spcAft>
                <a:spcPts val="0"/>
              </a:spcAft>
            </a:pPr>
            <a:r>
              <a:rPr lang="en-US" sz="1050" dirty="0">
                <a:latin typeface="Cambria" panose="02040503050406030204" pitchFamily="18" charset="0"/>
                <a:ea typeface="Cambria" panose="02040503050406030204" pitchFamily="18" charset="0"/>
              </a:rPr>
              <a:t>ultra-large and ultra-dense kernel became gigantic core and attracts </a:t>
            </a:r>
          </a:p>
          <a:p>
            <a:pPr marL="0" marR="0" algn="just" fontAlgn="base">
              <a:lnSpc>
                <a:spcPct val="106000"/>
              </a:lnSpc>
              <a:spcBef>
                <a:spcPts val="0"/>
              </a:spcBef>
              <a:spcAft>
                <a:spcPts val="0"/>
              </a:spcAft>
            </a:pPr>
            <a:r>
              <a:rPr lang="en-US" sz="1050" dirty="0">
                <a:latin typeface="Cambria" panose="02040503050406030204" pitchFamily="18" charset="0"/>
                <a:ea typeface="Cambria" panose="02040503050406030204" pitchFamily="18" charset="0"/>
              </a:rPr>
              <a:t>in swirling a flow of the core kernels of the cores of potential planets </a:t>
            </a:r>
            <a:r>
              <a:rPr lang="en-US" sz="1200" dirty="0">
                <a:latin typeface="Cambria" panose="02040503050406030204" pitchFamily="18" charset="0"/>
                <a:ea typeface="Cambria" panose="02040503050406030204" pitchFamily="18" charset="0"/>
              </a:rPr>
              <a:t>.</a:t>
            </a:r>
            <a:endParaRPr lang="en-US" sz="1200" dirty="0">
              <a:effectLst/>
              <a:latin typeface="Times New Roman" panose="02020603050405020304" pitchFamily="18" charset="0"/>
              <a:ea typeface="Times New Roman" panose="02020603050405020304" pitchFamily="18" charset="0"/>
            </a:endParaRPr>
          </a:p>
        </p:txBody>
      </p:sp>
      <p:sp>
        <p:nvSpPr>
          <p:cNvPr id="9" name="Content Placeholder 3">
            <a:extLst>
              <a:ext uri="{FF2B5EF4-FFF2-40B4-BE49-F238E27FC236}">
                <a16:creationId xmlns:a16="http://schemas.microsoft.com/office/drawing/2014/main" id="{36493015-7F0F-43EB-A160-EDEEF7177EFE}"/>
              </a:ext>
            </a:extLst>
          </p:cNvPr>
          <p:cNvSpPr txBox="1">
            <a:spLocks/>
          </p:cNvSpPr>
          <p:nvPr/>
        </p:nvSpPr>
        <p:spPr>
          <a:xfrm>
            <a:off x="231388" y="4934353"/>
            <a:ext cx="11588636" cy="2155398"/>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100" dirty="0">
              <a:latin typeface="Cambria" panose="02040503050406030204" pitchFamily="18" charset="0"/>
              <a:ea typeface="Cambria" panose="02040503050406030204" pitchFamily="18" charset="0"/>
              <a:cs typeface="Times New Roman" panose="02020603050405020304" pitchFamily="18" charset="0"/>
            </a:endParaRPr>
          </a:p>
          <a:p>
            <a:pPr marL="0" indent="0" fontAlgn="base">
              <a:lnSpc>
                <a:spcPct val="107000"/>
              </a:lnSpc>
              <a:spcBef>
                <a:spcPts val="0"/>
              </a:spcBef>
              <a:buFont typeface="Arial" panose="020B0604020202020204" pitchFamily="34" charset="0"/>
              <a:buNone/>
            </a:pPr>
            <a:r>
              <a:rPr lang="en-US" sz="1100" dirty="0">
                <a:latin typeface="Cambria" panose="02040503050406030204" pitchFamily="18" charset="0"/>
                <a:ea typeface="Calibri" panose="020F0502020204030204" pitchFamily="34" charset="0"/>
                <a:cs typeface="Tahoma" panose="020B0604030504040204" pitchFamily="34" charset="0"/>
              </a:rPr>
              <a:t>Here, it must be stressed that the basis of the hypothesis of </a:t>
            </a:r>
            <a:r>
              <a:rPr lang="en-US" sz="1100" dirty="0">
                <a:latin typeface="Cambria" panose="02040503050406030204" pitchFamily="18" charset="0"/>
                <a:ea typeface="Calibri" panose="020F0502020204030204" pitchFamily="34" charset="0"/>
                <a:cs typeface="Times New Roman" panose="02020603050405020304" pitchFamily="18" charset="0"/>
              </a:rPr>
              <a:t>Bing Bang and the Universe Expansion is a wrong interpretation of the real fact  known as “the red shift” in the spectra of the light of the very distant galaxies. The red shift phenomenon is interpreted as if it is caused because of  the galaxies travelling away from </a:t>
            </a:r>
            <a:r>
              <a:rPr lang="en-US" sz="1100" dirty="0">
                <a:latin typeface="Cambria" panose="02040503050406030204" pitchFamily="18" charset="0"/>
                <a:ea typeface="Cambria" panose="02040503050406030204" pitchFamily="18" charset="0"/>
                <a:cs typeface="Times New Roman" panose="02020603050405020304" pitchFamily="18" charset="0"/>
              </a:rPr>
              <a:t>Earth at a fantastic speed.</a:t>
            </a:r>
            <a:r>
              <a:rPr lang="en-US" sz="1100" dirty="0">
                <a:latin typeface="Cambria" panose="02040503050406030204" pitchFamily="18" charset="0"/>
                <a:ea typeface="Cambria" panose="02040503050406030204" pitchFamily="18" charset="0"/>
                <a:cs typeface="Arial" panose="020B0604020202020204" pitchFamily="34" charset="0"/>
              </a:rPr>
              <a:t> Later, physicists and cosmologists</a:t>
            </a:r>
            <a:r>
              <a:rPr lang="en-US" sz="1100" dirty="0">
                <a:latin typeface="Cambria" panose="02040503050406030204" pitchFamily="18" charset="0"/>
                <a:ea typeface="Calibri" panose="020F0502020204030204" pitchFamily="34" charset="0"/>
                <a:cs typeface="Cambria Math" panose="02040503050406030204" pitchFamily="18" charset="0"/>
              </a:rPr>
              <a:t>⁽</a:t>
            </a:r>
            <a:r>
              <a:rPr lang="en-US" sz="1100" dirty="0">
                <a:latin typeface="Cambria" panose="02040503050406030204" pitchFamily="18" charset="0"/>
                <a:ea typeface="Calibri" panose="020F0502020204030204" pitchFamily="34" charset="0"/>
                <a:cs typeface="Verdana" panose="020B0604030504040204" pitchFamily="34" charset="0"/>
              </a:rPr>
              <a:t>⁵⁹</a:t>
            </a:r>
            <a:r>
              <a:rPr lang="en-US" sz="1100" dirty="0">
                <a:latin typeface="Cambria" panose="02040503050406030204" pitchFamily="18" charset="0"/>
                <a:ea typeface="Calibri" panose="020F0502020204030204" pitchFamily="34" charset="0"/>
                <a:cs typeface="Cambria Math" panose="02040503050406030204" pitchFamily="18" charset="0"/>
              </a:rPr>
              <a:t>⁾</a:t>
            </a:r>
            <a:r>
              <a:rPr lang="en-US" sz="1100" dirty="0">
                <a:latin typeface="Cambria" panose="02040503050406030204" pitchFamily="18" charset="0"/>
                <a:ea typeface="Cambria" panose="02040503050406030204" pitchFamily="18" charset="0"/>
                <a:cs typeface="Arial" panose="020B0604020202020204" pitchFamily="34" charset="0"/>
              </a:rPr>
              <a:t> concluded that the red shift is a consequence of the phenomena occurring within light flux during its travel through different environments along an unusual distance of billions of light-years</a:t>
            </a:r>
            <a:r>
              <a:rPr lang="en-US" sz="1100" dirty="0">
                <a:latin typeface="Cambria" panose="02040503050406030204" pitchFamily="18" charset="0"/>
                <a:ea typeface="Calibri" panose="020F0502020204030204" pitchFamily="34" charset="0"/>
                <a:cs typeface="Cambria Math" panose="02040503050406030204" pitchFamily="18" charset="0"/>
              </a:rPr>
              <a:t>⁽</a:t>
            </a:r>
            <a:r>
              <a:rPr lang="en-US" sz="1100" dirty="0">
                <a:latin typeface="Cambria" panose="02040503050406030204" pitchFamily="18" charset="0"/>
                <a:ea typeface="Calibri" panose="020F0502020204030204" pitchFamily="34" charset="0"/>
                <a:cs typeface="Verdana" panose="020B0604030504040204" pitchFamily="34" charset="0"/>
              </a:rPr>
              <a:t>⁵⁹</a:t>
            </a:r>
            <a:r>
              <a:rPr lang="en-US" sz="1100" dirty="0">
                <a:latin typeface="Cambria" panose="02040503050406030204" pitchFamily="18" charset="0"/>
                <a:ea typeface="Calibri" panose="020F0502020204030204" pitchFamily="34" charset="0"/>
                <a:cs typeface="Cambria Math" panose="02040503050406030204" pitchFamily="18" charset="0"/>
              </a:rPr>
              <a:t>⁾</a:t>
            </a:r>
            <a:r>
              <a:rPr lang="en-US" sz="1100" dirty="0">
                <a:latin typeface="Cambria" panose="02040503050406030204" pitchFamily="18" charset="0"/>
                <a:ea typeface="Cambria" panose="02040503050406030204" pitchFamily="18" charset="0"/>
                <a:cs typeface="Cambria Math" panose="02040503050406030204" pitchFamily="18" charset="0"/>
              </a:rPr>
              <a:t>.</a:t>
            </a:r>
            <a:r>
              <a:rPr lang="en-US" sz="1100" dirty="0">
                <a:latin typeface="Cambria" panose="02040503050406030204" pitchFamily="18" charset="0"/>
                <a:ea typeface="Cambria" panose="02040503050406030204" pitchFamily="18" charset="0"/>
                <a:cs typeface="F"/>
              </a:rPr>
              <a:t>  </a:t>
            </a:r>
            <a:endParaRPr lang="en-US" sz="1100" dirty="0">
              <a:latin typeface="Cambria" panose="02040503050406030204" pitchFamily="18" charset="0"/>
              <a:ea typeface="Cambria" panose="02040503050406030204" pitchFamily="18" charset="0"/>
              <a:cs typeface="Calibri" panose="020F0502020204030204" pitchFamily="34" charset="0"/>
            </a:endParaRPr>
          </a:p>
          <a:p>
            <a:pPr marL="0" indent="0" fontAlgn="base">
              <a:lnSpc>
                <a:spcPct val="107000"/>
              </a:lnSpc>
              <a:spcBef>
                <a:spcPts val="0"/>
              </a:spcBef>
              <a:buFont typeface="Arial" panose="020B0604020202020204" pitchFamily="34" charset="0"/>
              <a:buNone/>
            </a:pPr>
            <a:endParaRPr lang="en-US" sz="1100" dirty="0">
              <a:latin typeface="Cambria" panose="02040503050406030204" pitchFamily="18" charset="0"/>
              <a:ea typeface="Cambria" panose="02040503050406030204" pitchFamily="18" charset="0"/>
              <a:cs typeface="Calibri" panose="020F0502020204030204" pitchFamily="34" charset="0"/>
            </a:endParaRPr>
          </a:p>
          <a:p>
            <a:pPr marL="0" indent="0" fontAlgn="base">
              <a:lnSpc>
                <a:spcPct val="107000"/>
              </a:lnSpc>
              <a:spcBef>
                <a:spcPts val="0"/>
              </a:spcBef>
              <a:buFont typeface="Arial" panose="020B0604020202020204" pitchFamily="34" charset="0"/>
              <a:buNone/>
            </a:pPr>
            <a:r>
              <a:rPr lang="en-US" sz="1100" dirty="0">
                <a:latin typeface="Cambria" panose="02040503050406030204" pitchFamily="18" charset="0"/>
                <a:ea typeface="Cambria" panose="02040503050406030204" pitchFamily="18" charset="0"/>
                <a:cs typeface="Times New Roman" panose="02020603050405020304" pitchFamily="18" charset="0"/>
              </a:rPr>
              <a:t>Supposedly, the theory that Big Bang exploded like </a:t>
            </a:r>
            <a:r>
              <a:rPr lang="en-US" sz="1100" spc="25" dirty="0">
                <a:latin typeface="Cambria" panose="02040503050406030204" pitchFamily="18" charset="0"/>
                <a:ea typeface="Cambria" panose="02040503050406030204" pitchFamily="18" charset="0"/>
                <a:cs typeface="Times New Roman" panose="02020603050405020304" pitchFamily="18" charset="0"/>
              </a:rPr>
              <a:t>a sphere in emptiness and expanded in emptiness;</a:t>
            </a:r>
            <a:r>
              <a:rPr lang="en-US" sz="1100" b="1" spc="25" dirty="0">
                <a:latin typeface="Cambria" panose="02040503050406030204" pitchFamily="18" charset="0"/>
                <a:ea typeface="Cambria" panose="02040503050406030204" pitchFamily="18" charset="0"/>
                <a:cs typeface="Times New Roman" panose="02020603050405020304" pitchFamily="18" charset="0"/>
              </a:rPr>
              <a:t> is deeply</a:t>
            </a:r>
            <a:r>
              <a:rPr lang="en-US" sz="1100" dirty="0">
                <a:latin typeface="Cambria" panose="02040503050406030204" pitchFamily="18" charset="0"/>
                <a:ea typeface="Cambria" panose="02040503050406030204" pitchFamily="18" charset="0"/>
                <a:cs typeface="Times New Roman" panose="02020603050405020304" pitchFamily="18" charset="0"/>
              </a:rPr>
              <a:t> at odds with</a:t>
            </a:r>
            <a:r>
              <a:rPr lang="en-US" sz="1100" b="1" spc="25" dirty="0">
                <a:latin typeface="Cambria" panose="02040503050406030204" pitchFamily="18" charset="0"/>
                <a:ea typeface="Cambria" panose="02040503050406030204" pitchFamily="18" charset="0"/>
                <a:cs typeface="Times New Roman" panose="02020603050405020304" pitchFamily="18" charset="0"/>
              </a:rPr>
              <a:t> the universality of matter unity</a:t>
            </a:r>
            <a:r>
              <a:rPr lang="en-US" sz="1100" dirty="0">
                <a:latin typeface="Cambria" panose="02040503050406030204" pitchFamily="18" charset="0"/>
                <a:ea typeface="Cambria" panose="02040503050406030204" pitchFamily="18" charset="0"/>
                <a:cs typeface="Cambria Math" panose="02040503050406030204" pitchFamily="18" charset="0"/>
              </a:rPr>
              <a:t>⁽⁸⁾</a:t>
            </a:r>
            <a:r>
              <a:rPr lang="en-US" sz="1100" spc="-10" baseline="30000" dirty="0">
                <a:latin typeface="Cambria" panose="02040503050406030204" pitchFamily="18" charset="0"/>
                <a:ea typeface="Cambria" panose="02040503050406030204" pitchFamily="18" charset="0"/>
                <a:cs typeface="Times New Roman" panose="02020603050405020304" pitchFamily="18" charset="0"/>
              </a:rPr>
              <a:t>,</a:t>
            </a:r>
            <a:r>
              <a:rPr lang="en-US" sz="1100" dirty="0">
                <a:latin typeface="Cambria" panose="02040503050406030204" pitchFamily="18" charset="0"/>
                <a:ea typeface="Cambria" panose="02040503050406030204" pitchFamily="18" charset="0"/>
                <a:cs typeface="Cambria Math" panose="02040503050406030204" pitchFamily="18" charset="0"/>
              </a:rPr>
              <a:t>⁽</a:t>
            </a:r>
            <a:r>
              <a:rPr lang="en-US" sz="1100" dirty="0">
                <a:latin typeface="Cambria" panose="02040503050406030204" pitchFamily="18" charset="0"/>
                <a:ea typeface="Cambria" panose="02040503050406030204" pitchFamily="18" charset="0"/>
                <a:cs typeface="Times New Roman" panose="02020603050405020304" pitchFamily="18" charset="0"/>
              </a:rPr>
              <a:t>¹</a:t>
            </a:r>
            <a:r>
              <a:rPr lang="en-US" sz="1100" dirty="0">
                <a:latin typeface="Cambria" panose="02040503050406030204" pitchFamily="18" charset="0"/>
                <a:ea typeface="Cambria" panose="02040503050406030204" pitchFamily="18" charset="0"/>
              </a:rPr>
              <a:t>⁵</a:t>
            </a:r>
            <a:r>
              <a:rPr lang="en-US" sz="1100" dirty="0">
                <a:latin typeface="Cambria" panose="02040503050406030204" pitchFamily="18" charset="0"/>
                <a:ea typeface="Cambria" panose="02040503050406030204" pitchFamily="18" charset="0"/>
                <a:cs typeface="Cambria Math" panose="02040503050406030204" pitchFamily="18" charset="0"/>
              </a:rPr>
              <a:t>⁾</a:t>
            </a:r>
            <a:r>
              <a:rPr lang="en-US" sz="1100" dirty="0">
                <a:latin typeface="Cambria" panose="02040503050406030204" pitchFamily="18" charset="0"/>
                <a:ea typeface="Cambria" panose="02040503050406030204" pitchFamily="18" charset="0"/>
                <a:cs typeface="Times New Roman" panose="02020603050405020304" pitchFamily="18" charset="0"/>
              </a:rPr>
              <a:t> </a:t>
            </a:r>
            <a:r>
              <a:rPr lang="en-US" sz="1100" b="1" spc="25" dirty="0">
                <a:latin typeface="Cambria" panose="02040503050406030204" pitchFamily="18" charset="0"/>
                <a:ea typeface="Cambria" panose="02040503050406030204" pitchFamily="18" charset="0"/>
                <a:cs typeface="Times New Roman" panose="02020603050405020304" pitchFamily="18" charset="0"/>
              </a:rPr>
              <a:t>through interaction and transformation</a:t>
            </a:r>
            <a:r>
              <a:rPr lang="en-US" sz="1100" dirty="0">
                <a:latin typeface="Cambria" panose="02040503050406030204" pitchFamily="18" charset="0"/>
                <a:ea typeface="Cambria" panose="02040503050406030204" pitchFamily="18" charset="0"/>
                <a:cs typeface="Cambria Math" panose="02040503050406030204" pitchFamily="18" charset="0"/>
              </a:rPr>
              <a:t>⁽</a:t>
            </a:r>
            <a:r>
              <a:rPr lang="en-US" sz="1100" dirty="0">
                <a:latin typeface="Cambria" panose="02040503050406030204" pitchFamily="18" charset="0"/>
                <a:ea typeface="Cambria" panose="02040503050406030204" pitchFamily="18" charset="0"/>
                <a:cs typeface="Verdana" panose="020B0604030504040204" pitchFamily="34" charset="0"/>
              </a:rPr>
              <a:t>⁴⁶</a:t>
            </a:r>
            <a:r>
              <a:rPr lang="en-US" sz="1100" dirty="0">
                <a:latin typeface="Cambria" panose="02040503050406030204" pitchFamily="18" charset="0"/>
                <a:ea typeface="Cambria" panose="02040503050406030204" pitchFamily="18" charset="0"/>
                <a:cs typeface="Cambria Math" panose="02040503050406030204" pitchFamily="18" charset="0"/>
              </a:rPr>
              <a:t>⁾</a:t>
            </a:r>
            <a:r>
              <a:rPr lang="en-US" sz="1100" baseline="30000" dirty="0">
                <a:latin typeface="Cambria" panose="02040503050406030204" pitchFamily="18" charset="0"/>
                <a:ea typeface="Cambria" panose="02040503050406030204" pitchFamily="18" charset="0"/>
                <a:cs typeface="Times New Roman" panose="02020603050405020304" pitchFamily="18" charset="0"/>
              </a:rPr>
              <a:t>,</a:t>
            </a:r>
            <a:r>
              <a:rPr lang="en-US" sz="1100" dirty="0">
                <a:latin typeface="Cambria" panose="02040503050406030204" pitchFamily="18" charset="0"/>
                <a:ea typeface="Cambria" panose="02040503050406030204" pitchFamily="18" charset="0"/>
                <a:cs typeface="Cambria Math" panose="02040503050406030204" pitchFamily="18" charset="0"/>
              </a:rPr>
              <a:t>⁽</a:t>
            </a:r>
            <a:r>
              <a:rPr lang="en-US" sz="1100" dirty="0">
                <a:latin typeface="Cambria" panose="02040503050406030204" pitchFamily="18" charset="0"/>
                <a:ea typeface="Cambria" panose="02040503050406030204" pitchFamily="18" charset="0"/>
                <a:cs typeface="Verdana" panose="020B0604030504040204" pitchFamily="34" charset="0"/>
              </a:rPr>
              <a:t>⁴⁹</a:t>
            </a:r>
            <a:r>
              <a:rPr lang="en-US" sz="1100" baseline="30000" dirty="0">
                <a:latin typeface="Cambria" panose="02040503050406030204" pitchFamily="18" charset="0"/>
                <a:ea typeface="Cambria" panose="02040503050406030204" pitchFamily="18" charset="0"/>
                <a:cs typeface="Times New Roman" panose="02020603050405020304" pitchFamily="18" charset="0"/>
              </a:rPr>
              <a:t>b</a:t>
            </a:r>
            <a:r>
              <a:rPr lang="en-US" sz="1100" dirty="0">
                <a:latin typeface="Cambria" panose="02040503050406030204" pitchFamily="18" charset="0"/>
                <a:ea typeface="Cambria" panose="02040503050406030204" pitchFamily="18" charset="0"/>
                <a:cs typeface="Cambria Math" panose="02040503050406030204" pitchFamily="18" charset="0"/>
              </a:rPr>
              <a:t>⁾</a:t>
            </a:r>
            <a:r>
              <a:rPr lang="en-US" sz="1100" b="1" dirty="0">
                <a:latin typeface="Cambria" panose="02040503050406030204" pitchFamily="18" charset="0"/>
                <a:ea typeface="Cambria" panose="02040503050406030204" pitchFamily="18" charset="0"/>
                <a:cs typeface="Times New Roman" panose="02020603050405020304" pitchFamily="18" charset="0"/>
              </a:rPr>
              <a:t>, </a:t>
            </a:r>
            <a:r>
              <a:rPr lang="en-US" sz="1100" dirty="0">
                <a:latin typeface="Cambria" panose="02040503050406030204" pitchFamily="18" charset="0"/>
                <a:ea typeface="Cambria" panose="02040503050406030204" pitchFamily="18" charset="0"/>
                <a:cs typeface="Times New Roman" panose="02020603050405020304" pitchFamily="18" charset="0"/>
              </a:rPr>
              <a:t>and is regarded as a simple scientific fiction of  creation</a:t>
            </a:r>
            <a:r>
              <a:rPr lang="en-US" sz="1100" dirty="0">
                <a:latin typeface="Cambria" panose="02040503050406030204" pitchFamily="18" charset="0"/>
                <a:ea typeface="Cambria" panose="02040503050406030204" pitchFamily="18" charset="0"/>
                <a:cs typeface="Cambria Math" panose="02040503050406030204" pitchFamily="18" charset="0"/>
              </a:rPr>
              <a:t>⁽</a:t>
            </a:r>
            <a:r>
              <a:rPr lang="en-US" sz="1100" dirty="0">
                <a:latin typeface="Cambria" panose="02040503050406030204" pitchFamily="18" charset="0"/>
                <a:ea typeface="Cambria" panose="02040503050406030204" pitchFamily="18" charset="0"/>
                <a:cs typeface="Times New Roman" panose="02020603050405020304" pitchFamily="18" charset="0"/>
              </a:rPr>
              <a:t>¹</a:t>
            </a:r>
            <a:r>
              <a:rPr lang="en-US" sz="1100" dirty="0">
                <a:latin typeface="Cambria" panose="02040503050406030204" pitchFamily="18" charset="0"/>
                <a:ea typeface="Cambria" panose="02040503050406030204" pitchFamily="18" charset="0"/>
                <a:cs typeface="Cambria Math" panose="02040503050406030204" pitchFamily="18" charset="0"/>
              </a:rPr>
              <a:t>⁾</a:t>
            </a:r>
            <a:r>
              <a:rPr lang="en-US" sz="1100" spc="-10" baseline="30000" dirty="0">
                <a:latin typeface="Cambria" panose="02040503050406030204" pitchFamily="18" charset="0"/>
                <a:ea typeface="Cambria" panose="02040503050406030204" pitchFamily="18" charset="0"/>
                <a:cs typeface="Times New Roman" panose="02020603050405020304" pitchFamily="18" charset="0"/>
              </a:rPr>
              <a:t>,</a:t>
            </a:r>
            <a:r>
              <a:rPr lang="en-US" sz="1100" dirty="0">
                <a:latin typeface="Cambria" panose="02040503050406030204" pitchFamily="18" charset="0"/>
                <a:ea typeface="Cambria" panose="02040503050406030204" pitchFamily="18" charset="0"/>
                <a:cs typeface="Cambria Math" panose="02040503050406030204" pitchFamily="18" charset="0"/>
              </a:rPr>
              <a:t>⁽</a:t>
            </a:r>
            <a:r>
              <a:rPr lang="en-US" sz="1100" dirty="0">
                <a:latin typeface="Cambria" panose="02040503050406030204" pitchFamily="18" charset="0"/>
                <a:ea typeface="Cambria" panose="02040503050406030204" pitchFamily="18" charset="0"/>
                <a:cs typeface="Times New Roman" panose="02020603050405020304" pitchFamily="18" charset="0"/>
              </a:rPr>
              <a:t>³</a:t>
            </a:r>
            <a:r>
              <a:rPr lang="en-US" sz="1100" dirty="0">
                <a:latin typeface="Cambria" panose="02040503050406030204" pitchFamily="18" charset="0"/>
                <a:ea typeface="Cambria" panose="02040503050406030204" pitchFamily="18" charset="0"/>
              </a:rPr>
              <a:t>⁸</a:t>
            </a:r>
            <a:r>
              <a:rPr lang="en-US" sz="1100" dirty="0">
                <a:latin typeface="Cambria" panose="02040503050406030204" pitchFamily="18" charset="0"/>
                <a:ea typeface="Cambria" panose="02040503050406030204" pitchFamily="18" charset="0"/>
                <a:cs typeface="Cambria Math" panose="02040503050406030204" pitchFamily="18" charset="0"/>
              </a:rPr>
              <a:t>⁾</a:t>
            </a:r>
            <a:r>
              <a:rPr lang="en-US" sz="1100" spc="-10" baseline="30000" dirty="0">
                <a:latin typeface="Cambria" panose="02040503050406030204" pitchFamily="18" charset="0"/>
                <a:ea typeface="Cambria" panose="02040503050406030204" pitchFamily="18" charset="0"/>
                <a:cs typeface="Times New Roman" panose="02020603050405020304" pitchFamily="18" charset="0"/>
              </a:rPr>
              <a:t>,</a:t>
            </a:r>
            <a:r>
              <a:rPr lang="en-US" sz="1100" dirty="0">
                <a:latin typeface="Cambria" panose="02040503050406030204" pitchFamily="18" charset="0"/>
                <a:ea typeface="Cambria" panose="02040503050406030204" pitchFamily="18" charset="0"/>
                <a:cs typeface="Cambria Math" panose="02040503050406030204" pitchFamily="18" charset="0"/>
              </a:rPr>
              <a:t>⁽</a:t>
            </a:r>
            <a:r>
              <a:rPr lang="en-US" sz="1100" dirty="0">
                <a:latin typeface="Cambria" panose="02040503050406030204" pitchFamily="18" charset="0"/>
                <a:ea typeface="Cambria" panose="02040503050406030204" pitchFamily="18" charset="0"/>
                <a:cs typeface="Times New Roman" panose="02020603050405020304" pitchFamily="18" charset="0"/>
              </a:rPr>
              <a:t>²²</a:t>
            </a:r>
            <a:r>
              <a:rPr lang="en-US" sz="1100" dirty="0">
                <a:latin typeface="Cambria" panose="02040503050406030204" pitchFamily="18" charset="0"/>
                <a:ea typeface="Cambria" panose="02040503050406030204" pitchFamily="18" charset="0"/>
                <a:cs typeface="Cambria Math" panose="02040503050406030204" pitchFamily="18" charset="0"/>
              </a:rPr>
              <a:t>⁾</a:t>
            </a:r>
            <a:r>
              <a:rPr lang="en-US" sz="1100" dirty="0">
                <a:latin typeface="Cambria" panose="02040503050406030204" pitchFamily="18" charset="0"/>
                <a:ea typeface="Cambria" panose="02040503050406030204" pitchFamily="18" charset="0"/>
                <a:cs typeface="Times New Roman" panose="02020603050405020304" pitchFamily="18" charset="0"/>
              </a:rPr>
              <a:t>.</a:t>
            </a:r>
          </a:p>
          <a:p>
            <a:endParaRPr lang="en-US" sz="1200" dirty="0">
              <a:latin typeface="Cambria" panose="02040503050406030204" pitchFamily="18" charset="0"/>
              <a:ea typeface="Cambria" panose="02040503050406030204" pitchFamily="18" charset="0"/>
              <a:cs typeface="Times New Roman" panose="02020603050405020304" pitchFamily="18" charset="0"/>
            </a:endParaRPr>
          </a:p>
          <a:p>
            <a:endParaRPr lang="en-US" sz="120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998918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0748C-DCE1-40A6-ADCF-243344D97D23}"/>
              </a:ext>
            </a:extLst>
          </p:cNvPr>
          <p:cNvSpPr>
            <a:spLocks noGrp="1"/>
          </p:cNvSpPr>
          <p:nvPr>
            <p:ph type="title"/>
          </p:nvPr>
        </p:nvSpPr>
        <p:spPr>
          <a:xfrm>
            <a:off x="248175" y="170081"/>
            <a:ext cx="10515600" cy="515719"/>
          </a:xfrm>
        </p:spPr>
        <p:txBody>
          <a:bodyPr>
            <a:normAutofit/>
          </a:bodyPr>
          <a:lstStyle/>
          <a:p>
            <a:r>
              <a:rPr lang="en-US" sz="2400" i="0" dirty="0">
                <a:latin typeface="Arial Black" panose="020B0A04020102020204" pitchFamily="34" charset="0"/>
              </a:rPr>
              <a:t>                       Importance of Geo-theory</a:t>
            </a:r>
          </a:p>
        </p:txBody>
      </p:sp>
      <p:sp>
        <p:nvSpPr>
          <p:cNvPr id="4" name="Title 1">
            <a:extLst>
              <a:ext uri="{FF2B5EF4-FFF2-40B4-BE49-F238E27FC236}">
                <a16:creationId xmlns:a16="http://schemas.microsoft.com/office/drawing/2014/main" id="{1C9DF8DA-1202-4CC2-B492-CAE17210A63C}"/>
              </a:ext>
            </a:extLst>
          </p:cNvPr>
          <p:cNvSpPr txBox="1">
            <a:spLocks/>
          </p:cNvSpPr>
          <p:nvPr/>
        </p:nvSpPr>
        <p:spPr>
          <a:xfrm>
            <a:off x="334862" y="4266007"/>
            <a:ext cx="11401336" cy="515719"/>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000" i="1" kern="1200">
                <a:solidFill>
                  <a:schemeClr val="tx1"/>
                </a:solidFill>
                <a:latin typeface="+mj-lt"/>
                <a:ea typeface="+mj-ea"/>
                <a:cs typeface="+mj-cs"/>
              </a:defRPr>
            </a:lvl1pPr>
          </a:lstStyle>
          <a:p>
            <a:pPr eaLnBrk="0" fontAlgn="base" hangingPunct="0">
              <a:lnSpc>
                <a:spcPct val="100000"/>
              </a:lnSpc>
              <a:spcAft>
                <a:spcPct val="0"/>
              </a:spcAft>
            </a:pPr>
            <a:br>
              <a:rPr lang="en-US" altLang="en-US" sz="1600" b="1" dirty="0">
                <a:solidFill>
                  <a:srgbClr val="00000A"/>
                </a:solidFill>
                <a:latin typeface="Cambria" panose="02040503050406030204" pitchFamily="18" charset="0"/>
                <a:ea typeface="Calibri" panose="020F0502020204030204" pitchFamily="34" charset="0"/>
                <a:cs typeface="Times New Roman" panose="02020603050405020304" pitchFamily="18" charset="0"/>
              </a:rPr>
            </a:br>
            <a:br>
              <a:rPr lang="en-US" altLang="en-US" sz="5600" b="1" dirty="0">
                <a:solidFill>
                  <a:srgbClr val="00000A"/>
                </a:solidFill>
                <a:latin typeface="Cambria" panose="02040503050406030204" pitchFamily="18" charset="0"/>
                <a:ea typeface="Calibri" panose="020F0502020204030204" pitchFamily="34" charset="0"/>
                <a:cs typeface="Times New Roman" panose="02020603050405020304" pitchFamily="18" charset="0"/>
              </a:rPr>
            </a:br>
            <a:endParaRPr lang="en-US" sz="5600" dirty="0"/>
          </a:p>
        </p:txBody>
      </p:sp>
      <p:sp>
        <p:nvSpPr>
          <p:cNvPr id="6" name="TextBox 5">
            <a:extLst>
              <a:ext uri="{FF2B5EF4-FFF2-40B4-BE49-F238E27FC236}">
                <a16:creationId xmlns:a16="http://schemas.microsoft.com/office/drawing/2014/main" id="{B0BB69F2-1AF9-43FA-AE46-8289BA6FE6D9}"/>
              </a:ext>
            </a:extLst>
          </p:cNvPr>
          <p:cNvSpPr txBox="1"/>
          <p:nvPr/>
        </p:nvSpPr>
        <p:spPr>
          <a:xfrm>
            <a:off x="334862" y="1121132"/>
            <a:ext cx="11305848" cy="4815614"/>
          </a:xfrm>
          <a:prstGeom prst="rect">
            <a:avLst/>
          </a:prstGeom>
          <a:noFill/>
        </p:spPr>
        <p:txBody>
          <a:bodyPr wrap="square">
            <a:spAutoFit/>
          </a:bodyPr>
          <a:lstStyle/>
          <a:p>
            <a:pPr marL="0" marR="0" indent="0" algn="just" fontAlgn="base">
              <a:lnSpc>
                <a:spcPct val="107000"/>
              </a:lnSpc>
              <a:spcBef>
                <a:spcPts val="0"/>
              </a:spcBef>
              <a:spcAft>
                <a:spcPts val="0"/>
              </a:spcAft>
              <a:buNone/>
            </a:pPr>
            <a:r>
              <a:rPr lang="en-US" sz="1600" b="1" dirty="0">
                <a:effectLst/>
                <a:latin typeface="Cambria" panose="02040503050406030204" pitchFamily="18" charset="0"/>
                <a:ea typeface="Cambria" panose="02040503050406030204" pitchFamily="18" charset="0"/>
                <a:cs typeface="Times New Roman" panose="02020603050405020304" pitchFamily="18" charset="0"/>
              </a:rPr>
              <a:t>Importance of the Geo-theory </a:t>
            </a:r>
            <a:r>
              <a:rPr lang="en-US" sz="1600" dirty="0">
                <a:effectLst/>
                <a:latin typeface="Cambria" panose="02040503050406030204" pitchFamily="18" charset="0"/>
                <a:ea typeface="Cambria" panose="02040503050406030204" pitchFamily="18" charset="0"/>
                <a:cs typeface="Times New Roman" panose="02020603050405020304" pitchFamily="18" charset="0"/>
              </a:rPr>
              <a:t>of growing Earth by </a:t>
            </a:r>
            <a:r>
              <a:rPr lang="en-US" sz="1600" b="1" dirty="0">
                <a:effectLst/>
                <a:latin typeface="Cambria" panose="02040503050406030204" pitchFamily="18" charset="0"/>
                <a:ea typeface="Cambria" panose="02040503050406030204" pitchFamily="18" charset="0"/>
                <a:cs typeface="Times New Roman" panose="02020603050405020304" pitchFamily="18" charset="0"/>
              </a:rPr>
              <a:t>core kernel</a:t>
            </a:r>
            <a:r>
              <a:rPr lang="en-US" sz="1600" dirty="0">
                <a:effectLst/>
                <a:latin typeface="Cambria" panose="02040503050406030204" pitchFamily="18" charset="0"/>
                <a:ea typeface="Cambria" panose="02040503050406030204" pitchFamily="18" charset="0"/>
                <a:cs typeface="Times New Roman" panose="02020603050405020304" pitchFamily="18" charset="0"/>
              </a:rPr>
              <a:t> transformation is both theoretical and practical : </a:t>
            </a:r>
            <a:endParaRPr lang="en-US" sz="1600" dirty="0">
              <a:latin typeface="Cambria" panose="02040503050406030204" pitchFamily="18" charset="0"/>
              <a:ea typeface="Cambria" panose="02040503050406030204" pitchFamily="18" charset="0"/>
              <a:cs typeface="Times New Roman" panose="02020603050405020304" pitchFamily="18" charset="0"/>
            </a:endParaRPr>
          </a:p>
          <a:p>
            <a:pPr marL="0" marR="0" indent="0" algn="just" fontAlgn="base">
              <a:lnSpc>
                <a:spcPct val="107000"/>
              </a:lnSpc>
              <a:spcBef>
                <a:spcPts val="0"/>
              </a:spcBef>
              <a:spcAft>
                <a:spcPts val="0"/>
              </a:spcAft>
              <a:buNone/>
            </a:pPr>
            <a:endParaRPr lang="en-US" sz="1600" b="1" kern="12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285750" marR="0" indent="-285750" algn="just" fontAlgn="base">
              <a:lnSpc>
                <a:spcPct val="107000"/>
              </a:lnSpc>
              <a:spcBef>
                <a:spcPts val="0"/>
              </a:spcBef>
              <a:spcAft>
                <a:spcPts val="0"/>
              </a:spcAft>
              <a:buFont typeface="Wingdings" panose="05000000000000000000" pitchFamily="2" charset="2"/>
              <a:buChar char="Ø"/>
            </a:pPr>
            <a:r>
              <a:rPr lang="en-US" sz="1600" b="1" kern="12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Theoretically </a:t>
            </a:r>
            <a:r>
              <a:rPr lang="en-US" sz="1600" kern="12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it has a particular significance </a:t>
            </a:r>
            <a:r>
              <a:rPr lang="en-US" sz="1600" b="1" kern="12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because </a:t>
            </a:r>
            <a:r>
              <a:rPr lang="en-US" sz="1600" kern="12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through a re-analyzation and re-integration of the known material, has formulated a new view on universal notions for: the source of the Earth’s inner energy </a:t>
            </a:r>
            <a:r>
              <a:rPr lang="en-US" sz="1600" dirty="0">
                <a:solidFill>
                  <a:srgbClr val="000000"/>
                </a:solidFill>
                <a:latin typeface="Cambria" panose="02040503050406030204" pitchFamily="18" charset="0"/>
                <a:ea typeface="Cambria" panose="02040503050406030204" pitchFamily="18" charset="0"/>
                <a:cs typeface="Times New Roman" panose="02020603050405020304" pitchFamily="18" charset="0"/>
              </a:rPr>
              <a:t>from the</a:t>
            </a:r>
            <a:r>
              <a:rPr lang="en-US" sz="1600" kern="12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galactic processes of matter transformation; the obsolescence of the standardized fixed earth size; the Earth’s origin from the intra-galactic explosion; the falsity of Big Bang; etc. </a:t>
            </a:r>
          </a:p>
          <a:p>
            <a:pPr marR="0" algn="just" fontAlgn="base">
              <a:lnSpc>
                <a:spcPct val="107000"/>
              </a:lnSpc>
              <a:spcBef>
                <a:spcPts val="0"/>
              </a:spcBef>
              <a:spcAft>
                <a:spcPts val="0"/>
              </a:spcAft>
            </a:pPr>
            <a:endParaRPr lang="en-US" sz="16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marL="285750" marR="0" indent="-285750" algn="just" fontAlgn="base">
              <a:lnSpc>
                <a:spcPct val="107000"/>
              </a:lnSpc>
              <a:spcBef>
                <a:spcPts val="0"/>
              </a:spcBef>
              <a:spcAft>
                <a:spcPts val="0"/>
              </a:spcAft>
              <a:buFont typeface="Wingdings" panose="05000000000000000000" pitchFamily="2" charset="2"/>
              <a:buChar char="Ø"/>
            </a:pPr>
            <a:r>
              <a:rPr lang="en-US" sz="16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Practically </a:t>
            </a:r>
            <a:r>
              <a:rPr lang="en-US" sz="1600" dirty="0">
                <a:effectLst/>
                <a:latin typeface="Cambria" panose="02040503050406030204" pitchFamily="18" charset="0"/>
                <a:ea typeface="Cambria" panose="02040503050406030204" pitchFamily="18" charset="0"/>
                <a:cs typeface="Times New Roman" panose="02020603050405020304" pitchFamily="18" charset="0"/>
              </a:rPr>
              <a:t> </a:t>
            </a:r>
            <a:r>
              <a:rPr lang="en-US" sz="1600" dirty="0">
                <a:latin typeface="Cambria" panose="02040503050406030204" pitchFamily="18" charset="0"/>
                <a:ea typeface="Cambria" panose="02040503050406030204" pitchFamily="18" charset="0"/>
                <a:cs typeface="Times New Roman" panose="02020603050405020304" pitchFamily="18" charset="0"/>
              </a:rPr>
              <a:t>it can be applied in practical </a:t>
            </a:r>
            <a:r>
              <a:rPr lang="en-US" sz="1600" dirty="0">
                <a:effectLst/>
                <a:latin typeface="Cambria" panose="02040503050406030204" pitchFamily="18" charset="0"/>
                <a:ea typeface="Cambria" panose="02040503050406030204" pitchFamily="18" charset="0"/>
                <a:cs typeface="Times New Roman" panose="02020603050405020304" pitchFamily="18" charset="0"/>
              </a:rPr>
              <a:t>research such as:</a:t>
            </a:r>
          </a:p>
          <a:p>
            <a:pPr marL="1200150" lvl="2" indent="-285750" algn="just" fontAlgn="base">
              <a:lnSpc>
                <a:spcPct val="107000"/>
              </a:lnSpc>
              <a:buFont typeface="Wingdings" panose="05000000000000000000" pitchFamily="2" charset="2"/>
              <a:buChar char="Ø"/>
            </a:pPr>
            <a:r>
              <a:rPr lang="en-US" sz="1600" dirty="0">
                <a:effectLst/>
                <a:latin typeface="Cambria" panose="02040503050406030204" pitchFamily="18" charset="0"/>
                <a:ea typeface="Cambria" panose="02040503050406030204" pitchFamily="18" charset="0"/>
                <a:cs typeface="Times New Roman" panose="02020603050405020304" pitchFamily="18" charset="0"/>
              </a:rPr>
              <a:t>1) </a:t>
            </a:r>
            <a:r>
              <a:rPr lang="en-US" sz="1600" b="1" dirty="0">
                <a:effectLst/>
                <a:latin typeface="Cambria" panose="02040503050406030204" pitchFamily="18" charset="0"/>
                <a:ea typeface="Cambria" panose="02040503050406030204" pitchFamily="18" charset="0"/>
                <a:cs typeface="Times New Roman" panose="02020603050405020304" pitchFamily="18" charset="0"/>
              </a:rPr>
              <a:t>towards hydrocarbons,</a:t>
            </a:r>
            <a:r>
              <a:rPr lang="en-US" sz="1600" dirty="0">
                <a:effectLst/>
                <a:latin typeface="Cambria" panose="02040503050406030204" pitchFamily="18" charset="0"/>
                <a:ea typeface="Cambria" panose="02040503050406030204" pitchFamily="18" charset="0"/>
                <a:cs typeface="Times New Roman" panose="02020603050405020304" pitchFamily="18" charset="0"/>
              </a:rPr>
              <a:t> which are formed directly by synthesis same as all molecular compounds of oxygen (in silicates), specifically speaking the compound of oxygen </a:t>
            </a:r>
            <a:r>
              <a:rPr lang="en-US" sz="1600" dirty="0">
                <a:latin typeface="Cambria" panose="02040503050406030204" pitchFamily="18" charset="0"/>
                <a:ea typeface="Cambria" panose="02040503050406030204" pitchFamily="18" charset="0"/>
                <a:cs typeface="Times New Roman" panose="02020603050405020304" pitchFamily="18" charset="0"/>
              </a:rPr>
              <a:t>with </a:t>
            </a:r>
            <a:r>
              <a:rPr lang="en-US" sz="1600" dirty="0" err="1">
                <a:latin typeface="Cambria" panose="02040503050406030204" pitchFamily="18" charset="0"/>
                <a:ea typeface="Cambria" panose="02040503050406030204" pitchFamily="18" charset="0"/>
                <a:cs typeface="Times New Roman" panose="02020603050405020304" pitchFamily="18" charset="0"/>
              </a:rPr>
              <a:t>silicium</a:t>
            </a:r>
            <a:r>
              <a:rPr lang="en-US" sz="1600" dirty="0">
                <a:latin typeface="Cambria" panose="02040503050406030204" pitchFamily="18" charset="0"/>
                <a:ea typeface="Cambria" panose="02040503050406030204" pitchFamily="18" charset="0"/>
                <a:cs typeface="Times New Roman" panose="02020603050405020304" pitchFamily="18" charset="0"/>
              </a:rPr>
              <a:t> </a:t>
            </a:r>
            <a:r>
              <a:rPr lang="en-US" sz="1600" dirty="0">
                <a:effectLst/>
                <a:latin typeface="Cambria" panose="02040503050406030204" pitchFamily="18" charset="0"/>
                <a:ea typeface="Cambria" panose="02040503050406030204" pitchFamily="18" charset="0"/>
                <a:cs typeface="Times New Roman" panose="02020603050405020304" pitchFamily="18" charset="0"/>
              </a:rPr>
              <a:t>(SiO</a:t>
            </a:r>
            <a:r>
              <a:rPr lang="en-US" sz="1600" baseline="-25000" dirty="0">
                <a:effectLst/>
                <a:latin typeface="Cambria" panose="02040503050406030204" pitchFamily="18" charset="0"/>
                <a:ea typeface="Cambria" panose="02040503050406030204" pitchFamily="18" charset="0"/>
                <a:cs typeface="Arial" panose="020B0604020202020204" pitchFamily="34" charset="0"/>
              </a:rPr>
              <a:t>2</a:t>
            </a:r>
            <a:r>
              <a:rPr lang="en-US" sz="1600" dirty="0">
                <a:effectLst/>
                <a:latin typeface="Cambria" panose="02040503050406030204" pitchFamily="18" charset="0"/>
                <a:ea typeface="Cambria" panose="02040503050406030204" pitchFamily="18" charset="0"/>
                <a:cs typeface="Times New Roman" panose="02020603050405020304" pitchFamily="18" charset="0"/>
              </a:rPr>
              <a:t>), carbon </a:t>
            </a:r>
            <a:r>
              <a:rPr lang="sq-AL" sz="1600" kern="12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(CO</a:t>
            </a:r>
            <a:r>
              <a:rPr lang="sq-AL" sz="1600" kern="1200" baseline="-25000" dirty="0">
                <a:solidFill>
                  <a:srgbClr val="000000"/>
                </a:solidFill>
                <a:effectLst/>
                <a:latin typeface="Cambria" panose="02040503050406030204" pitchFamily="18" charset="0"/>
                <a:ea typeface="Cambria" panose="02040503050406030204" pitchFamily="18" charset="0"/>
                <a:cs typeface="Arial" panose="020B0604020202020204" pitchFamily="34" charset="0"/>
              </a:rPr>
              <a:t>2</a:t>
            </a:r>
            <a:r>
              <a:rPr lang="sq-AL" sz="1600" kern="12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r>
              <a:rPr lang="en-US" sz="1600" kern="12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1600" dirty="0">
                <a:effectLst/>
                <a:latin typeface="Cambria" panose="02040503050406030204" pitchFamily="18" charset="0"/>
                <a:ea typeface="Cambria" panose="02040503050406030204" pitchFamily="18" charset="0"/>
                <a:cs typeface="Times New Roman" panose="02020603050405020304" pitchFamily="18" charset="0"/>
              </a:rPr>
              <a:t>and </a:t>
            </a:r>
            <a:r>
              <a:rPr lang="en-US" sz="1600" dirty="0">
                <a:latin typeface="Cambria" panose="02040503050406030204" pitchFamily="18" charset="0"/>
                <a:ea typeface="Cambria" panose="02040503050406030204" pitchFamily="18" charset="0"/>
                <a:cs typeface="Times New Roman" panose="02020603050405020304" pitchFamily="18" charset="0"/>
              </a:rPr>
              <a:t>hydrogen</a:t>
            </a:r>
            <a:r>
              <a:rPr lang="en-US" sz="1600" dirty="0">
                <a:effectLst/>
                <a:latin typeface="Cambria" panose="02040503050406030204" pitchFamily="18" charset="0"/>
                <a:ea typeface="Cambria" panose="02040503050406030204" pitchFamily="18" charset="0"/>
                <a:cs typeface="Times New Roman" panose="02020603050405020304" pitchFamily="18" charset="0"/>
              </a:rPr>
              <a:t> (H</a:t>
            </a:r>
            <a:r>
              <a:rPr lang="en-US" sz="1600" baseline="-25000" dirty="0">
                <a:effectLst/>
                <a:latin typeface="Cambria" panose="02040503050406030204" pitchFamily="18" charset="0"/>
                <a:ea typeface="Cambria" panose="02040503050406030204" pitchFamily="18" charset="0"/>
                <a:cs typeface="Arial" panose="020B0604020202020204" pitchFamily="34" charset="0"/>
              </a:rPr>
              <a:t>2</a:t>
            </a:r>
            <a:r>
              <a:rPr lang="en-US" sz="1600" dirty="0">
                <a:effectLst/>
                <a:latin typeface="Cambria" panose="02040503050406030204" pitchFamily="18" charset="0"/>
                <a:ea typeface="Cambria" panose="02040503050406030204" pitchFamily="18" charset="0"/>
                <a:cs typeface="Times New Roman" panose="02020603050405020304" pitchFamily="18" charset="0"/>
              </a:rPr>
              <a:t>O); even where there is a deficiency of oxygen, </a:t>
            </a:r>
            <a:r>
              <a:rPr lang="en-US" sz="1600" dirty="0">
                <a:latin typeface="Cambria" panose="02040503050406030204" pitchFamily="18" charset="0"/>
                <a:ea typeface="Cambria" panose="02040503050406030204" pitchFamily="18" charset="0"/>
                <a:cs typeface="Times New Roman" panose="02020603050405020304" pitchFamily="18" charset="0"/>
              </a:rPr>
              <a:t>the</a:t>
            </a:r>
            <a:r>
              <a:rPr lang="en-US" sz="1600" dirty="0">
                <a:effectLst/>
                <a:latin typeface="Cambria" panose="02040503050406030204" pitchFamily="18" charset="0"/>
                <a:ea typeface="Cambria" panose="02040503050406030204" pitchFamily="18" charset="0"/>
                <a:cs typeface="Times New Roman" panose="02020603050405020304" pitchFamily="18" charset="0"/>
              </a:rPr>
              <a:t> atoms of hydrogen and carbon, synthetize together and form the hydrocarbon molecules </a:t>
            </a:r>
            <a:r>
              <a:rPr lang="en-US" sz="1600" b="1" dirty="0">
                <a:effectLst/>
                <a:latin typeface="Cambria" panose="02040503050406030204" pitchFamily="18" charset="0"/>
                <a:ea typeface="Cambria" panose="02040503050406030204" pitchFamily="18" charset="0"/>
                <a:cs typeface="Arial" panose="020B0604020202020204" pitchFamily="34" charset="0"/>
              </a:rPr>
              <a:t>(C</a:t>
            </a:r>
            <a:r>
              <a:rPr lang="en-US" sz="1600" b="1" baseline="-25000" dirty="0">
                <a:effectLst/>
                <a:latin typeface="Cambria" panose="02040503050406030204" pitchFamily="18" charset="0"/>
                <a:ea typeface="Cambria" panose="02040503050406030204" pitchFamily="18" charset="0"/>
                <a:cs typeface="Arial" panose="020B0604020202020204" pitchFamily="34" charset="0"/>
              </a:rPr>
              <a:t>n</a:t>
            </a:r>
            <a:r>
              <a:rPr lang="en-US" sz="1600" b="1" dirty="0">
                <a:effectLst/>
                <a:latin typeface="Cambria" panose="02040503050406030204" pitchFamily="18" charset="0"/>
                <a:ea typeface="Cambria" panose="02040503050406030204" pitchFamily="18" charset="0"/>
                <a:cs typeface="Arial" panose="020B0604020202020204" pitchFamily="34" charset="0"/>
              </a:rPr>
              <a:t>H</a:t>
            </a:r>
            <a:r>
              <a:rPr lang="en-US" sz="1600" b="1" baseline="-25000" dirty="0">
                <a:effectLst/>
                <a:latin typeface="Cambria" panose="02040503050406030204" pitchFamily="18" charset="0"/>
                <a:ea typeface="Cambria" panose="02040503050406030204" pitchFamily="18" charset="0"/>
                <a:cs typeface="Arial" panose="020B0604020202020204" pitchFamily="34" charset="0"/>
              </a:rPr>
              <a:t>2n+2</a:t>
            </a:r>
            <a:r>
              <a:rPr lang="en-US" sz="1600" b="1" dirty="0">
                <a:effectLst/>
                <a:latin typeface="Cambria" panose="02040503050406030204" pitchFamily="18" charset="0"/>
                <a:ea typeface="Cambria" panose="02040503050406030204" pitchFamily="18" charset="0"/>
                <a:cs typeface="Arial" panose="020B0604020202020204" pitchFamily="34" charset="0"/>
              </a:rPr>
              <a:t>)</a:t>
            </a:r>
            <a:r>
              <a:rPr lang="en-US" sz="1600" b="1" dirty="0">
                <a:latin typeface="Cambria" panose="02040503050406030204" pitchFamily="18" charset="0"/>
                <a:ea typeface="Cambria" panose="02040503050406030204" pitchFamily="18" charset="0"/>
                <a:cs typeface="Times New Roman" panose="02020603050405020304" pitchFamily="18" charset="0"/>
              </a:rPr>
              <a:t>. </a:t>
            </a:r>
            <a:r>
              <a:rPr lang="en-US" sz="1600" dirty="0">
                <a:effectLst/>
                <a:latin typeface="Cambria" panose="02040503050406030204" pitchFamily="18" charset="0"/>
                <a:ea typeface="Cambria" panose="02040503050406030204" pitchFamily="18" charset="0"/>
                <a:cs typeface="Times New Roman" panose="02020603050405020304" pitchFamily="18" charset="0"/>
              </a:rPr>
              <a:t> </a:t>
            </a:r>
          </a:p>
          <a:p>
            <a:pPr marL="1200150" lvl="2" indent="-285750" algn="just" fontAlgn="base">
              <a:lnSpc>
                <a:spcPct val="107000"/>
              </a:lnSpc>
              <a:buFont typeface="Wingdings" panose="05000000000000000000" pitchFamily="2" charset="2"/>
              <a:buChar char="Ø"/>
            </a:pPr>
            <a:endParaRPr lang="en-US" sz="1600" dirty="0">
              <a:latin typeface="Cambria" panose="02040503050406030204" pitchFamily="18" charset="0"/>
              <a:ea typeface="Cambria" panose="02040503050406030204" pitchFamily="18" charset="0"/>
              <a:cs typeface="Times New Roman" panose="02020603050405020304" pitchFamily="18" charset="0"/>
            </a:endParaRPr>
          </a:p>
          <a:p>
            <a:pPr marL="1200150" lvl="2" indent="-285750" algn="just" fontAlgn="base">
              <a:lnSpc>
                <a:spcPct val="107000"/>
              </a:lnSpc>
              <a:buFont typeface="Wingdings" panose="05000000000000000000" pitchFamily="2" charset="2"/>
              <a:buChar char="Ø"/>
            </a:pPr>
            <a:r>
              <a:rPr lang="en-US" sz="1600" dirty="0">
                <a:effectLst/>
                <a:latin typeface="Cambria" panose="02040503050406030204" pitchFamily="18" charset="0"/>
                <a:ea typeface="Cambria" panose="02040503050406030204" pitchFamily="18" charset="0"/>
                <a:cs typeface="Times New Roman" panose="02020603050405020304" pitchFamily="18" charset="0"/>
              </a:rPr>
              <a:t>2) </a:t>
            </a:r>
            <a:r>
              <a:rPr lang="en-US" sz="1600" b="1" dirty="0">
                <a:effectLst/>
                <a:latin typeface="Cambria" panose="02040503050406030204" pitchFamily="18" charset="0"/>
                <a:ea typeface="Cambria" panose="02040503050406030204" pitchFamily="18" charset="0"/>
                <a:cs typeface="Times New Roman" panose="02020603050405020304" pitchFamily="18" charset="0"/>
              </a:rPr>
              <a:t>towards </a:t>
            </a:r>
            <a:r>
              <a:rPr lang="en-US" sz="1600" b="1" dirty="0">
                <a:effectLst/>
                <a:latin typeface="Cambria" panose="02040503050406030204" pitchFamily="18" charset="0"/>
                <a:ea typeface="Cambria" panose="02040503050406030204" pitchFamily="18" charset="0"/>
                <a:cs typeface="Arial" panose="020B0604020202020204" pitchFamily="34" charset="0"/>
              </a:rPr>
              <a:t>Ophiolite Belts</a:t>
            </a:r>
            <a:r>
              <a:rPr lang="en-US" sz="1600" dirty="0">
                <a:effectLst/>
                <a:latin typeface="Cambria" panose="02040503050406030204" pitchFamily="18" charset="0"/>
                <a:ea typeface="Cambria" panose="02040503050406030204" pitchFamily="18" charset="0"/>
                <a:cs typeface="Arial" panose="020B0604020202020204" pitchFamily="34" charset="0"/>
              </a:rPr>
              <a:t> – it is argued that ophiolite belts are formed in their places (in situ), and are not klippes of nappes, as are explained by Plate Tectonics, along </a:t>
            </a:r>
            <a:r>
              <a:rPr lang="en-US" sz="1600" dirty="0">
                <a:effectLst/>
                <a:latin typeface="Cambria" panose="02040503050406030204" pitchFamily="18" charset="0"/>
                <a:ea typeface="Cambria" panose="02040503050406030204" pitchFamily="18" charset="0"/>
                <a:cs typeface="F"/>
              </a:rPr>
              <a:t>Alp-Himalaya folded </a:t>
            </a:r>
            <a:r>
              <a:rPr lang="en-US" sz="1600" dirty="0">
                <a:latin typeface="Cambria" panose="02040503050406030204" pitchFamily="18" charset="0"/>
                <a:ea typeface="Cambria" panose="02040503050406030204" pitchFamily="18" charset="0"/>
                <a:cs typeface="F"/>
              </a:rPr>
              <a:t>system</a:t>
            </a:r>
            <a:r>
              <a:rPr lang="en-US" sz="1600" dirty="0">
                <a:effectLst/>
                <a:latin typeface="Cambria" panose="02040503050406030204" pitchFamily="18" charset="0"/>
                <a:ea typeface="Cambria" panose="02040503050406030204" pitchFamily="18" charset="0"/>
                <a:cs typeface="F"/>
              </a:rPr>
              <a:t>. So, this </a:t>
            </a:r>
            <a:r>
              <a:rPr lang="en-US" sz="1600" dirty="0">
                <a:latin typeface="Cambria" panose="02040503050406030204" pitchFamily="18" charset="0"/>
                <a:ea typeface="Cambria" panose="02040503050406030204" pitchFamily="18" charset="0"/>
                <a:cs typeface="F"/>
              </a:rPr>
              <a:t>brings a perspective in how </a:t>
            </a:r>
            <a:r>
              <a:rPr lang="en-US" sz="1600" dirty="0">
                <a:effectLst/>
                <a:latin typeface="Cambria" panose="02040503050406030204" pitchFamily="18" charset="0"/>
                <a:ea typeface="Cambria" panose="02040503050406030204" pitchFamily="18" charset="0"/>
                <a:cs typeface="Arial" panose="020B0604020202020204" pitchFamily="34" charset="0"/>
              </a:rPr>
              <a:t>the research of the ore sources in the ophiolite belts</a:t>
            </a:r>
            <a:r>
              <a:rPr lang="en-US" sz="1600" dirty="0">
                <a:effectLst/>
                <a:latin typeface="Cambria" panose="02040503050406030204" pitchFamily="18" charset="0"/>
                <a:ea typeface="Cambria" panose="02040503050406030204" pitchFamily="18" charset="0"/>
                <a:cs typeface="F"/>
              </a:rPr>
              <a:t> </a:t>
            </a:r>
            <a:r>
              <a:rPr lang="en-US" sz="1600" dirty="0">
                <a:latin typeface="Cambria" panose="02040503050406030204" pitchFamily="18" charset="0"/>
                <a:ea typeface="Cambria" panose="02040503050406030204" pitchFamily="18" charset="0"/>
                <a:cs typeface="F"/>
              </a:rPr>
              <a:t>in</a:t>
            </a:r>
            <a:r>
              <a:rPr lang="en-US" sz="1600" dirty="0">
                <a:effectLst/>
                <a:latin typeface="Cambria" panose="02040503050406030204" pitchFamily="18" charset="0"/>
                <a:ea typeface="Cambria" panose="02040503050406030204" pitchFamily="18" charset="0"/>
                <a:cs typeface="F"/>
              </a:rPr>
              <a:t> the folded </a:t>
            </a:r>
            <a:r>
              <a:rPr lang="en-US" sz="1600" dirty="0">
                <a:latin typeface="Cambria" panose="02040503050406030204" pitchFamily="18" charset="0"/>
                <a:ea typeface="Cambria" panose="02040503050406030204" pitchFamily="18" charset="0"/>
                <a:cs typeface="F"/>
              </a:rPr>
              <a:t>regions should be</a:t>
            </a:r>
            <a:r>
              <a:rPr lang="en-US" sz="1600" dirty="0">
                <a:effectLst/>
                <a:latin typeface="Cambria" panose="02040503050406030204" pitchFamily="18" charset="0"/>
                <a:ea typeface="Cambria" panose="02040503050406030204" pitchFamily="18" charset="0"/>
                <a:cs typeface="F"/>
              </a:rPr>
              <a:t> oriented toward depth. </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lgn="just" fontAlgn="base">
              <a:lnSpc>
                <a:spcPct val="107000"/>
              </a:lnSpc>
              <a:spcBef>
                <a:spcPts val="0"/>
              </a:spcBef>
              <a:spcAft>
                <a:spcPts val="0"/>
              </a:spcAft>
              <a:buNone/>
            </a:pPr>
            <a:r>
              <a:rPr lang="en-US" sz="1600" dirty="0">
                <a:effectLst/>
                <a:latin typeface="Cambria" panose="02040503050406030204" pitchFamily="18" charset="0"/>
                <a:ea typeface="Cambria" panose="02040503050406030204" pitchFamily="18" charset="0"/>
                <a:cs typeface="F"/>
              </a:rPr>
              <a:t> </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284232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3D6B9-46C9-4C8D-AD33-B71165D8D865}"/>
              </a:ext>
            </a:extLst>
          </p:cNvPr>
          <p:cNvSpPr>
            <a:spLocks noGrp="1"/>
          </p:cNvSpPr>
          <p:nvPr>
            <p:ph type="title"/>
          </p:nvPr>
        </p:nvSpPr>
        <p:spPr>
          <a:xfrm>
            <a:off x="309694" y="180364"/>
            <a:ext cx="10515600" cy="549275"/>
          </a:xfrm>
        </p:spPr>
        <p:txBody>
          <a:bodyPr>
            <a:normAutofit/>
          </a:bodyPr>
          <a:lstStyle/>
          <a:p>
            <a:r>
              <a:rPr lang="en-US" sz="2400" i="0" dirty="0">
                <a:latin typeface="Arial Black" panose="020B0A04020102020204" pitchFamily="34" charset="0"/>
              </a:rPr>
              <a:t>                                      Conclusions </a:t>
            </a:r>
          </a:p>
        </p:txBody>
      </p:sp>
      <p:sp>
        <p:nvSpPr>
          <p:cNvPr id="3" name="Content Placeholder 2">
            <a:extLst>
              <a:ext uri="{FF2B5EF4-FFF2-40B4-BE49-F238E27FC236}">
                <a16:creationId xmlns:a16="http://schemas.microsoft.com/office/drawing/2014/main" id="{885FE428-067B-4CB6-A7FD-94BC984DCBE4}"/>
              </a:ext>
            </a:extLst>
          </p:cNvPr>
          <p:cNvSpPr>
            <a:spLocks noGrp="1"/>
          </p:cNvSpPr>
          <p:nvPr>
            <p:ph idx="1"/>
          </p:nvPr>
        </p:nvSpPr>
        <p:spPr>
          <a:xfrm>
            <a:off x="236234" y="947956"/>
            <a:ext cx="10515600" cy="5729680"/>
          </a:xfrm>
        </p:spPr>
        <p:txBody>
          <a:bodyPr>
            <a:normAutofit/>
          </a:bodyPr>
          <a:lstStyle/>
          <a:p>
            <a:pPr marL="0" marR="0" indent="0" algn="just" fontAlgn="base">
              <a:lnSpc>
                <a:spcPct val="107000"/>
              </a:lnSpc>
              <a:spcBef>
                <a:spcPts val="0"/>
              </a:spcBef>
              <a:spcAft>
                <a:spcPts val="0"/>
              </a:spcAft>
              <a:buNone/>
              <a:tabLst>
                <a:tab pos="2673985" algn="l"/>
                <a:tab pos="3338195" algn="l"/>
              </a:tabLst>
            </a:pPr>
            <a:r>
              <a:rPr lang="en-US" sz="1800" dirty="0">
                <a:solidFill>
                  <a:srgbClr val="FF0000"/>
                </a:solidFill>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a:t>
            </a:r>
            <a:r>
              <a:rPr lang="en-US" sz="1800" b="1" i="1" dirty="0">
                <a:solidFill>
                  <a:srgbClr val="FF0000"/>
                </a:solidFill>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lgn="just" fontAlgn="base">
              <a:lnSpc>
                <a:spcPct val="107000"/>
              </a:lnSpc>
              <a:spcBef>
                <a:spcPts val="0"/>
              </a:spcBef>
              <a:spcAft>
                <a:spcPts val="0"/>
              </a:spcAft>
              <a:buNone/>
            </a:pPr>
            <a:r>
              <a:rPr lang="en-US" sz="1800" dirty="0">
                <a:effectLst/>
                <a:latin typeface="Cambria" panose="02040503050406030204" pitchFamily="18" charset="0"/>
                <a:ea typeface="Cambria" panose="02040503050406030204" pitchFamily="18" charset="0"/>
                <a:cs typeface="F"/>
              </a:rPr>
              <a:t>Within the scope of this concise presentation, it has become possible to be argued the </a:t>
            </a:r>
            <a:r>
              <a:rPr lang="en-US" sz="1800" b="1" dirty="0">
                <a:effectLst/>
                <a:latin typeface="Cambria" panose="02040503050406030204" pitchFamily="18" charset="0"/>
                <a:ea typeface="Cambria" panose="02040503050406030204" pitchFamily="18" charset="0"/>
                <a:cs typeface="F"/>
              </a:rPr>
              <a:t>Earth’s growth</a:t>
            </a:r>
            <a:r>
              <a:rPr lang="en-US" sz="1800" dirty="0">
                <a:effectLst/>
                <a:latin typeface="Cambria" panose="02040503050406030204" pitchFamily="18" charset="0"/>
                <a:ea typeface="Cambria" panose="02040503050406030204" pitchFamily="18" charset="0"/>
                <a:cs typeface="F"/>
              </a:rPr>
              <a:t> through </a:t>
            </a:r>
            <a:r>
              <a:rPr lang="en-US" sz="1800" dirty="0">
                <a:latin typeface="Cambria" panose="02040503050406030204" pitchFamily="18" charset="0"/>
                <a:ea typeface="Cambria" panose="02040503050406030204" pitchFamily="18" charset="0"/>
                <a:cs typeface="F"/>
              </a:rPr>
              <a:t>the </a:t>
            </a:r>
            <a:r>
              <a:rPr lang="en-US" sz="1800" dirty="0">
                <a:effectLst/>
                <a:latin typeface="Cambria" panose="02040503050406030204" pitchFamily="18" charset="0"/>
                <a:ea typeface="Cambria" panose="02040503050406030204" pitchFamily="18" charset="0"/>
                <a:cs typeface="F"/>
              </a:rPr>
              <a:t>real presence, function, and origin of the transformable cosmic core kernel, as well as by the real arguments of the defects of the cosmological theory of fixed Earth’s size. Consequently,  based on such arguments, the following conclusions have been drawn:</a:t>
            </a:r>
            <a:r>
              <a:rPr lang="en-US" sz="1800" dirty="0">
                <a:effectLst/>
                <a:latin typeface="Cambria" panose="02040503050406030204" pitchFamily="18" charset="0"/>
                <a:ea typeface="Cambria" panose="02040503050406030204" pitchFamily="18" charset="0"/>
                <a:cs typeface="Times New Roman" panose="02020603050405020304" pitchFamily="18" charset="0"/>
              </a:rPr>
              <a:t> </a:t>
            </a:r>
          </a:p>
          <a:p>
            <a:pPr marL="0" marR="0" indent="0" algn="just" fontAlgn="base">
              <a:lnSpc>
                <a:spcPct val="107000"/>
              </a:lnSpc>
              <a:spcBef>
                <a:spcPts val="0"/>
              </a:spcBef>
              <a:spcAft>
                <a:spcPts val="0"/>
              </a:spcAft>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just" fontAlgn="base">
              <a:lnSpc>
                <a:spcPct val="106000"/>
              </a:lnSpc>
              <a:spcBef>
                <a:spcPts val="0"/>
              </a:spcBef>
              <a:spcAft>
                <a:spcPts val="1000"/>
              </a:spcAft>
              <a:buSzPts val="1200"/>
              <a:buFont typeface="+mj-lt"/>
              <a:buAutoNum type="arabicPeriod"/>
            </a:pPr>
            <a:r>
              <a:rPr lang="en-US" sz="1800" dirty="0">
                <a:latin typeface="Cambria" panose="02040503050406030204" pitchFamily="18" charset="0"/>
                <a:ea typeface="Cambria" panose="02040503050406030204" pitchFamily="18" charset="0"/>
                <a:cs typeface="Times New Roman" panose="02020603050405020304" pitchFamily="18" charset="0"/>
              </a:rPr>
              <a:t>It </a:t>
            </a:r>
            <a:r>
              <a:rPr lang="en-US" sz="1800" dirty="0">
                <a:effectLst/>
                <a:latin typeface="Cambria" panose="02040503050406030204" pitchFamily="18" charset="0"/>
                <a:ea typeface="Cambria" panose="02040503050406030204" pitchFamily="18" charset="0"/>
                <a:cs typeface="Times New Roman" panose="02020603050405020304" pitchFamily="18" charset="0"/>
              </a:rPr>
              <a:t>becomes a necessity that the theorists of the astronomy, astrophysics, cosmology and philosophy  must study  the Earth as an object of  Galaxy.</a:t>
            </a:r>
          </a:p>
          <a:p>
            <a:pPr marL="342900" indent="-342900" algn="just" fontAlgn="base">
              <a:lnSpc>
                <a:spcPct val="106000"/>
              </a:lnSpc>
              <a:spcBef>
                <a:spcPts val="0"/>
              </a:spcBef>
              <a:spcAft>
                <a:spcPts val="1000"/>
              </a:spcAft>
              <a:buSzPts val="1200"/>
              <a:buFont typeface="+mj-lt"/>
              <a:buAutoNum type="arabicPeriod"/>
            </a:pPr>
            <a:r>
              <a:rPr lang="en-US" sz="1800" dirty="0">
                <a:latin typeface="Cambria" panose="02040503050406030204" pitchFamily="18" charset="0"/>
                <a:ea typeface="Cambria" panose="02040503050406030204" pitchFamily="18" charset="0"/>
                <a:cs typeface="Times New Roman" panose="02020603050405020304" pitchFamily="18" charset="0"/>
              </a:rPr>
              <a:t>The</a:t>
            </a:r>
            <a:r>
              <a:rPr lang="en-US" sz="1800" dirty="0">
                <a:effectLst/>
                <a:latin typeface="Cambria" panose="02040503050406030204" pitchFamily="18" charset="0"/>
                <a:ea typeface="Cambria" panose="02040503050406030204" pitchFamily="18" charset="0"/>
                <a:cs typeface="Times New Roman" panose="02020603050405020304" pitchFamily="18" charset="0"/>
              </a:rPr>
              <a:t> </a:t>
            </a:r>
            <a:r>
              <a:rPr lang="en-US" sz="1800" dirty="0">
                <a:latin typeface="Cambria" panose="02040503050406030204" pitchFamily="18" charset="0"/>
                <a:ea typeface="Cambria" panose="02040503050406030204" pitchFamily="18" charset="0"/>
                <a:cs typeface="Times New Roman" panose="02020603050405020304" pitchFamily="18" charset="0"/>
              </a:rPr>
              <a:t>E</a:t>
            </a:r>
            <a:r>
              <a:rPr lang="en-US" sz="1800" dirty="0">
                <a:effectLst/>
                <a:latin typeface="Cambria" panose="02040503050406030204" pitchFamily="18" charset="0"/>
                <a:ea typeface="Cambria" panose="02040503050406030204" pitchFamily="18" charset="0"/>
                <a:cs typeface="Times New Roman" panose="02020603050405020304" pitchFamily="18" charset="0"/>
              </a:rPr>
              <a:t>arth’s outer core, known to be liquid, is </a:t>
            </a:r>
            <a:r>
              <a:rPr lang="en-US" sz="1800" dirty="0">
                <a:latin typeface="Cambria" panose="02040503050406030204" pitchFamily="18" charset="0"/>
                <a:ea typeface="Cambria" panose="02040503050406030204" pitchFamily="18" charset="0"/>
                <a:cs typeface="Times New Roman" panose="02020603050405020304" pitchFamily="18" charset="0"/>
              </a:rPr>
              <a:t>molten mass that represents magma’s </a:t>
            </a:r>
            <a:r>
              <a:rPr lang="en-US" sz="1800" dirty="0">
                <a:effectLst/>
                <a:latin typeface="Cambria" panose="02040503050406030204" pitchFamily="18" charset="0"/>
                <a:ea typeface="Cambria" panose="02040503050406030204" pitchFamily="18" charset="0"/>
                <a:cs typeface="Times New Roman" panose="02020603050405020304" pitchFamily="18" charset="0"/>
              </a:rPr>
              <a:t>reservoir in the dynamic equilibrium; the outgone molten mass causing Earth’s </a:t>
            </a:r>
            <a:r>
              <a:rPr lang="en-US" sz="1800" dirty="0">
                <a:latin typeface="Cambria" panose="02040503050406030204" pitchFamily="18" charset="0"/>
                <a:ea typeface="Cambria" panose="02040503050406030204" pitchFamily="18" charset="0"/>
                <a:cs typeface="Times New Roman" panose="02020603050405020304" pitchFamily="18" charset="0"/>
              </a:rPr>
              <a:t>g</a:t>
            </a:r>
            <a:r>
              <a:rPr lang="en-US" sz="1800" dirty="0">
                <a:effectLst/>
                <a:latin typeface="Cambria" panose="02040503050406030204" pitchFamily="18" charset="0"/>
                <a:ea typeface="Cambria" panose="02040503050406030204" pitchFamily="18" charset="0"/>
                <a:cs typeface="Times New Roman" panose="02020603050405020304" pitchFamily="18" charset="0"/>
              </a:rPr>
              <a:t>rowth, </a:t>
            </a:r>
            <a:r>
              <a:rPr lang="en-US" sz="1800" dirty="0">
                <a:latin typeface="Cambria" panose="02040503050406030204" pitchFamily="18" charset="0"/>
                <a:ea typeface="Cambria" panose="02040503050406030204" pitchFamily="18" charset="0"/>
                <a:cs typeface="Times New Roman" panose="02020603050405020304" pitchFamily="18" charset="0"/>
              </a:rPr>
              <a:t>is replaced </a:t>
            </a:r>
            <a:r>
              <a:rPr lang="en-US" sz="1800" dirty="0">
                <a:effectLst/>
                <a:latin typeface="Cambria" panose="02040503050406030204" pitchFamily="18" charset="0"/>
                <a:ea typeface="Cambria" panose="02040503050406030204" pitchFamily="18" charset="0"/>
                <a:cs typeface="Times New Roman" panose="02020603050405020304" pitchFamily="18" charset="0"/>
              </a:rPr>
              <a:t>from the core kernel transformation. </a:t>
            </a:r>
          </a:p>
          <a:p>
            <a:pPr marL="342900" marR="0" lvl="0" indent="-342900" algn="just" fontAlgn="base">
              <a:lnSpc>
                <a:spcPct val="107000"/>
              </a:lnSpc>
              <a:spcBef>
                <a:spcPts val="0"/>
              </a:spcBef>
              <a:spcAft>
                <a:spcPts val="0"/>
              </a:spcAft>
              <a:buSzPts val="1200"/>
              <a:buFont typeface="+mj-lt"/>
              <a:buAutoNum type="arabicPeriod"/>
            </a:pPr>
            <a:r>
              <a:rPr lang="en-US" sz="1800" dirty="0">
                <a:effectLst/>
                <a:latin typeface="Cambria" panose="02040503050406030204" pitchFamily="18" charset="0"/>
                <a:ea typeface="Cambria" panose="02040503050406030204" pitchFamily="18" charset="0"/>
                <a:cs typeface="Times New Roman" panose="02020603050405020304" pitchFamily="18" charset="0"/>
              </a:rPr>
              <a:t>The Earth’s core should be seen as a star-like Sun in miniature within its rocky silicate shell, while the Sun </a:t>
            </a:r>
            <a:r>
              <a:rPr lang="en-US" sz="1800" dirty="0">
                <a:latin typeface="Cambria" panose="02040503050406030204" pitchFamily="18" charset="0"/>
                <a:ea typeface="Cambria" panose="02040503050406030204" pitchFamily="18" charset="0"/>
                <a:cs typeface="Times New Roman" panose="02020603050405020304" pitchFamily="18" charset="0"/>
              </a:rPr>
              <a:t>can</a:t>
            </a:r>
            <a:r>
              <a:rPr lang="en-US" sz="1800" dirty="0">
                <a:effectLst/>
                <a:latin typeface="Cambria" panose="02040503050406030204" pitchFamily="18" charset="0"/>
                <a:ea typeface="Cambria" panose="02040503050406030204" pitchFamily="18" charset="0"/>
                <a:cs typeface="Times New Roman" panose="02020603050405020304" pitchFamily="18" charset="0"/>
              </a:rPr>
              <a:t> be seen as a gigantic core inside its cover of overheated gases. </a:t>
            </a:r>
          </a:p>
          <a:p>
            <a:pPr marL="342900" marR="0" indent="-342900">
              <a:lnSpc>
                <a:spcPct val="107000"/>
              </a:lnSpc>
              <a:spcBef>
                <a:spcPts val="0"/>
              </a:spcBef>
              <a:spcAft>
                <a:spcPts val="0"/>
              </a:spcAft>
              <a:buFont typeface="+mj-lt"/>
              <a:buAutoNum type="arabicPeriod"/>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733440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AA6E9-4123-42F0-B057-D77DD8567867}"/>
              </a:ext>
            </a:extLst>
          </p:cNvPr>
          <p:cNvSpPr>
            <a:spLocks noGrp="1"/>
          </p:cNvSpPr>
          <p:nvPr>
            <p:ph type="title"/>
          </p:nvPr>
        </p:nvSpPr>
        <p:spPr>
          <a:xfrm>
            <a:off x="838200" y="365125"/>
            <a:ext cx="10515600" cy="530987"/>
          </a:xfrm>
        </p:spPr>
        <p:txBody>
          <a:bodyPr>
            <a:normAutofit/>
          </a:bodyPr>
          <a:lstStyle/>
          <a:p>
            <a:r>
              <a:rPr lang="en-US" sz="1600" dirty="0"/>
              <a:t>References:</a:t>
            </a:r>
          </a:p>
        </p:txBody>
      </p:sp>
      <p:sp>
        <p:nvSpPr>
          <p:cNvPr id="3" name="Content Placeholder 2">
            <a:extLst>
              <a:ext uri="{FF2B5EF4-FFF2-40B4-BE49-F238E27FC236}">
                <a16:creationId xmlns:a16="http://schemas.microsoft.com/office/drawing/2014/main" id="{22B9C298-40B1-41E9-8615-EA1D0A53D396}"/>
              </a:ext>
            </a:extLst>
          </p:cNvPr>
          <p:cNvSpPr>
            <a:spLocks noGrp="1"/>
          </p:cNvSpPr>
          <p:nvPr>
            <p:ph idx="1"/>
          </p:nvPr>
        </p:nvSpPr>
        <p:spPr>
          <a:xfrm>
            <a:off x="838200" y="896112"/>
            <a:ext cx="10515600" cy="5276088"/>
          </a:xfrm>
        </p:spPr>
        <p:txBody>
          <a:bodyPr>
            <a:normAutofit fontScale="62500" lnSpcReduction="20000"/>
          </a:bodyPr>
          <a:lstStyle/>
          <a:p>
            <a:pPr marL="0" marR="635" indent="0" algn="just" fontAlgn="base">
              <a:lnSpc>
                <a:spcPct val="107000"/>
              </a:lnSpc>
              <a:spcBef>
                <a:spcPts val="0"/>
              </a:spcBef>
              <a:spcAft>
                <a:spcPts val="0"/>
              </a:spcAft>
              <a:buNone/>
            </a:pPr>
            <a:r>
              <a:rPr lang="en-US" sz="18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¹</a:t>
            </a:r>
            <a:r>
              <a:rPr lang="en-US" sz="18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b="1"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1</a:t>
            </a:r>
            <a:r>
              <a:rPr lang="en-US" sz="1800" b="1"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 Alfven, Hannes (1984). “Cosmology: Myth or Science?” For the Golden Jubilee of the Indian Academy of Sciences, representing a culture which has </a:t>
            </a:r>
          </a:p>
          <a:p>
            <a:pPr marL="0" marR="635" indent="0" algn="just" fontAlgn="base">
              <a:lnSpc>
                <a:spcPct val="107000"/>
              </a:lnSpc>
              <a:spcBef>
                <a:spcPts val="0"/>
              </a:spcBef>
              <a:spcAft>
                <a:spcPts val="0"/>
              </a:spcAft>
              <a:buNone/>
            </a:pPr>
            <a:r>
              <a:rPr lang="en-US" sz="1800" dirty="0">
                <a:solidFill>
                  <a:srgbClr val="00000A"/>
                </a:solidFill>
                <a:latin typeface="Cambria" panose="02040503050406030204" pitchFamily="18" charset="0"/>
                <a:ea typeface="Calibri" panose="020F0502020204030204" pitchFamily="34" charset="0"/>
                <a:cs typeface="Calibri" panose="020F0502020204030204" pitchFamily="34" charset="0"/>
              </a:rPr>
              <a:t>         </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investigated cosmology for four millennia, edited in Jour. Astrophysics and Astronomy, No. 5, 79-98.</a:t>
            </a:r>
            <a:endParaRPr lang="en-US" sz="1800" dirty="0">
              <a:solidFill>
                <a:srgbClr val="00000A"/>
              </a:solidFill>
              <a:effectLst/>
              <a:latin typeface="Calibri" panose="020F0502020204030204" pitchFamily="34" charset="0"/>
              <a:ea typeface="MS Mincho" panose="02020609040205080304" pitchFamily="49" charset="-128"/>
              <a:cs typeface="Calibri" panose="020F0502020204030204" pitchFamily="34" charset="0"/>
            </a:endParaRPr>
          </a:p>
          <a:p>
            <a:pPr marL="0" marR="635" indent="0" algn="just">
              <a:lnSpc>
                <a:spcPct val="107000"/>
              </a:lnSpc>
              <a:spcBef>
                <a:spcPts val="0"/>
              </a:spcBef>
              <a:spcAft>
                <a:spcPts val="0"/>
              </a:spcAft>
              <a:buNone/>
            </a:pPr>
            <a:r>
              <a:rPr lang="en-US" sz="1800" dirty="0">
                <a:solidFill>
                  <a:srgbClr val="000000"/>
                </a:solidFill>
                <a:effectLst/>
                <a:latin typeface="Cambria" panose="02040503050406030204" pitchFamily="18" charset="0"/>
                <a:ea typeface="Calibri" panose="020F0502020204030204" pitchFamily="34" charset="0"/>
                <a:cs typeface="Cambria Math" panose="02040503050406030204" pitchFamily="18" charset="0"/>
              </a:rPr>
              <a:t>⁽</a:t>
            </a:r>
            <a:r>
              <a:rPr lang="en-US" sz="1800"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²</a:t>
            </a:r>
            <a:r>
              <a:rPr lang="en-US" sz="1800" dirty="0">
                <a:solidFill>
                  <a:srgbClr val="000000"/>
                </a:solidFill>
                <a:effectLst/>
                <a:latin typeface="Cambria" panose="02040503050406030204" pitchFamily="18" charset="0"/>
                <a:ea typeface="Calibri" panose="020F0502020204030204" pitchFamily="34" charset="0"/>
                <a:cs typeface="Cambria Math" panose="02040503050406030204" pitchFamily="18" charset="0"/>
              </a:rPr>
              <a:t>⁾</a:t>
            </a:r>
            <a:r>
              <a:rPr lang="en-US" sz="1800" b="1" dirty="0">
                <a:solidFill>
                  <a:srgbClr val="000000"/>
                </a:solidFill>
                <a:effectLst/>
                <a:latin typeface="Cambria" panose="02040503050406030204" pitchFamily="18" charset="0"/>
                <a:ea typeface="Calibri" panose="020F0502020204030204" pitchFamily="34" charset="0"/>
                <a:cs typeface="Cambria Math" panose="02040503050406030204" pitchFamily="18" charset="0"/>
              </a:rPr>
              <a:t>2</a:t>
            </a:r>
            <a:r>
              <a:rPr lang="en-US" sz="1800" b="1"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 </a:t>
            </a:r>
            <a:r>
              <a:rPr lang="en-US" sz="1800"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Barcelo, C., </a:t>
            </a:r>
            <a:r>
              <a:rPr lang="en-US" sz="1800" dirty="0" err="1">
                <a:solidFill>
                  <a:srgbClr val="000000"/>
                </a:solidFill>
                <a:effectLst/>
                <a:latin typeface="Cambria" panose="02040503050406030204" pitchFamily="18" charset="0"/>
                <a:ea typeface="Calibri" panose="020F0502020204030204" pitchFamily="34" charset="0"/>
                <a:cs typeface="Calibri" panose="020F0502020204030204" pitchFamily="34" charset="0"/>
              </a:rPr>
              <a:t>Liberati</a:t>
            </a:r>
            <a:r>
              <a:rPr lang="en-US" sz="1800"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 S., </a:t>
            </a:r>
            <a:r>
              <a:rPr lang="en-US" sz="1800" dirty="0" err="1">
                <a:solidFill>
                  <a:srgbClr val="000000"/>
                </a:solidFill>
                <a:effectLst/>
                <a:latin typeface="Cambria" panose="02040503050406030204" pitchFamily="18" charset="0"/>
                <a:ea typeface="Calibri" panose="020F0502020204030204" pitchFamily="34" charset="0"/>
                <a:cs typeface="Calibri" panose="020F0502020204030204" pitchFamily="34" charset="0"/>
              </a:rPr>
              <a:t>Sonego</a:t>
            </a:r>
            <a:r>
              <a:rPr lang="en-US" sz="1800"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 S., Visser, M. (2009). “Black Stars, Not Holes.” Scientific American 301 February 46-52 </a:t>
            </a:r>
            <a:endParaRPr lang="en-US" sz="1800" dirty="0">
              <a:solidFill>
                <a:srgbClr val="00000A"/>
              </a:solidFill>
              <a:effectLst/>
              <a:latin typeface="Calibri" panose="020F0502020204030204" pitchFamily="34" charset="0"/>
              <a:ea typeface="MS Mincho" panose="02020609040205080304" pitchFamily="49" charset="-128"/>
              <a:cs typeface="Calibri" panose="020F0502020204030204" pitchFamily="34" charset="0"/>
            </a:endParaRPr>
          </a:p>
          <a:p>
            <a:pPr marL="0" marR="635" indent="0" algn="just">
              <a:lnSpc>
                <a:spcPct val="107000"/>
              </a:lnSpc>
              <a:spcBef>
                <a:spcPts val="0"/>
              </a:spcBef>
              <a:spcAft>
                <a:spcPts val="0"/>
              </a:spcAft>
              <a:buNone/>
            </a:pPr>
            <a:r>
              <a:rPr lang="en-US" sz="1800" dirty="0">
                <a:solidFill>
                  <a:srgbClr val="000000"/>
                </a:solidFill>
                <a:effectLst/>
                <a:latin typeface="Cambria" panose="02040503050406030204" pitchFamily="18" charset="0"/>
                <a:ea typeface="Calibri" panose="020F0502020204030204" pitchFamily="34" charset="0"/>
                <a:cs typeface="Cambria Math" panose="02040503050406030204" pitchFamily="18" charset="0"/>
              </a:rPr>
              <a:t>⁽</a:t>
            </a:r>
            <a:r>
              <a:rPr lang="en-US" sz="1800"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³</a:t>
            </a:r>
            <a:r>
              <a:rPr lang="en-US" sz="1800" dirty="0">
                <a:solidFill>
                  <a:srgbClr val="000000"/>
                </a:solidFill>
                <a:effectLst/>
                <a:latin typeface="Cambria" panose="02040503050406030204" pitchFamily="18" charset="0"/>
                <a:ea typeface="Calibri" panose="020F0502020204030204" pitchFamily="34" charset="0"/>
                <a:cs typeface="Cambria Math" panose="02040503050406030204" pitchFamily="18" charset="0"/>
              </a:rPr>
              <a:t>⁾</a:t>
            </a:r>
            <a:r>
              <a:rPr lang="en-US" sz="1800" b="1" dirty="0">
                <a:solidFill>
                  <a:srgbClr val="000000"/>
                </a:solidFill>
                <a:effectLst/>
                <a:latin typeface="Cambria" panose="02040503050406030204" pitchFamily="18" charset="0"/>
                <a:ea typeface="Calibri" panose="020F0502020204030204" pitchFamily="34" charset="0"/>
                <a:cs typeface="Cambria Math" panose="02040503050406030204" pitchFamily="18" charset="0"/>
              </a:rPr>
              <a:t>3</a:t>
            </a:r>
            <a:r>
              <a:rPr lang="en-US" sz="1800" b="1"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a:t>
            </a:r>
            <a:r>
              <a:rPr lang="en-US" sz="1800"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Berhe, S. M. (1999.)  “Ophiolites in Northeast and East Africa: implications for Proterozoic crustal growth.” (London:  Journal of the London Geological Society; V. 147; </a:t>
            </a:r>
          </a:p>
          <a:p>
            <a:pPr marL="0" marR="635" indent="0" algn="just">
              <a:lnSpc>
                <a:spcPct val="107000"/>
              </a:lnSpc>
              <a:spcBef>
                <a:spcPts val="0"/>
              </a:spcBef>
              <a:spcAft>
                <a:spcPts val="0"/>
              </a:spcAft>
              <a:buNone/>
            </a:pPr>
            <a:r>
              <a:rPr lang="en-US" sz="1800" dirty="0">
                <a:solidFill>
                  <a:srgbClr val="000000"/>
                </a:solidFill>
                <a:latin typeface="Cambria" panose="02040503050406030204" pitchFamily="18" charset="0"/>
                <a:ea typeface="Calibri" panose="020F0502020204030204" pitchFamily="34" charset="0"/>
                <a:cs typeface="Calibri" panose="020F0502020204030204" pitchFamily="34" charset="0"/>
              </a:rPr>
              <a:t>         </a:t>
            </a:r>
            <a:r>
              <a:rPr lang="en-US" sz="1800"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No. 1, 51-57.</a:t>
            </a:r>
            <a:endParaRPr lang="en-US" sz="1800" dirty="0">
              <a:solidFill>
                <a:srgbClr val="00000A"/>
              </a:solidFill>
              <a:effectLst/>
              <a:latin typeface="Calibri" panose="020F0502020204030204" pitchFamily="34" charset="0"/>
              <a:ea typeface="MS Mincho" panose="02020609040205080304" pitchFamily="49" charset="-128"/>
              <a:cs typeface="Calibri" panose="020F0502020204030204" pitchFamily="34" charset="0"/>
            </a:endParaRPr>
          </a:p>
          <a:p>
            <a:pPr marL="0" marR="635" indent="0" algn="just">
              <a:lnSpc>
                <a:spcPct val="107000"/>
              </a:lnSpc>
              <a:spcBef>
                <a:spcPts val="0"/>
              </a:spcBef>
              <a:spcAft>
                <a:spcPts val="0"/>
              </a:spcAft>
              <a:buNone/>
            </a:pPr>
            <a:r>
              <a:rPr lang="en-US" sz="1800" dirty="0">
                <a:solidFill>
                  <a:srgbClr val="000000"/>
                </a:solidFill>
                <a:effectLst/>
                <a:latin typeface="Cambria" panose="02040503050406030204" pitchFamily="18" charset="0"/>
                <a:ea typeface="Calibri" panose="020F0502020204030204" pitchFamily="34" charset="0"/>
                <a:cs typeface="Cambria Math" panose="02040503050406030204" pitchFamily="18" charset="0"/>
              </a:rPr>
              <a:t>⁽</a:t>
            </a:r>
            <a:r>
              <a:rPr lang="en-US" sz="1800"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⁴</a:t>
            </a:r>
            <a:r>
              <a:rPr lang="en-US" sz="1800" dirty="0">
                <a:solidFill>
                  <a:srgbClr val="000000"/>
                </a:solidFill>
                <a:effectLst/>
                <a:latin typeface="Cambria" panose="02040503050406030204" pitchFamily="18" charset="0"/>
                <a:ea typeface="Calibri" panose="020F0502020204030204" pitchFamily="34" charset="0"/>
                <a:cs typeface="Cambria Math" panose="02040503050406030204" pitchFamily="18" charset="0"/>
              </a:rPr>
              <a:t>⁾</a:t>
            </a:r>
            <a:r>
              <a:rPr lang="en-US" sz="1800" b="1" dirty="0">
                <a:solidFill>
                  <a:srgbClr val="000000"/>
                </a:solidFill>
                <a:effectLst/>
                <a:latin typeface="Cambria" panose="02040503050406030204" pitchFamily="18" charset="0"/>
                <a:ea typeface="Calibri" panose="020F0502020204030204" pitchFamily="34" charset="0"/>
                <a:cs typeface="Cambria Math" panose="02040503050406030204" pitchFamily="18" charset="0"/>
              </a:rPr>
              <a:t>4</a:t>
            </a:r>
            <a:r>
              <a:rPr lang="en-US" sz="1800" b="1"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a. </a:t>
            </a:r>
            <a:r>
              <a:rPr lang="en-US" sz="1800" dirty="0" err="1">
                <a:solidFill>
                  <a:srgbClr val="000000"/>
                </a:solidFill>
                <a:effectLst/>
                <a:latin typeface="Cambria" panose="02040503050406030204" pitchFamily="18" charset="0"/>
                <a:ea typeface="Calibri" panose="020F0502020204030204" pitchFamily="34" charset="0"/>
                <a:cs typeface="Calibri" panose="020F0502020204030204" pitchFamily="34" charset="0"/>
              </a:rPr>
              <a:t>Blinov</a:t>
            </a:r>
            <a:r>
              <a:rPr lang="en-US" sz="1800"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 V. F. (1973).  “On the hypothesis of Earth’s expansion.” (In Russian). </a:t>
            </a:r>
            <a:r>
              <a:rPr lang="en-US" sz="1800" dirty="0" err="1">
                <a:solidFill>
                  <a:srgbClr val="000000"/>
                </a:solidFill>
                <a:effectLst/>
                <a:latin typeface="Cambria" panose="02040503050406030204" pitchFamily="18" charset="0"/>
                <a:ea typeface="Calibri" panose="020F0502020204030204" pitchFamily="34" charset="0"/>
                <a:cs typeface="Calibri" panose="020F0502020204030204" pitchFamily="34" charset="0"/>
              </a:rPr>
              <a:t>FizikaZemli</a:t>
            </a:r>
            <a:r>
              <a:rPr lang="en-US" sz="1800"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 1, 27-35.</a:t>
            </a:r>
            <a:endParaRPr lang="en-US" sz="1800" dirty="0">
              <a:solidFill>
                <a:srgbClr val="00000A"/>
              </a:solidFill>
              <a:effectLst/>
              <a:latin typeface="Calibri" panose="020F0502020204030204" pitchFamily="34" charset="0"/>
              <a:ea typeface="MS Mincho" panose="02020609040205080304" pitchFamily="49" charset="-128"/>
              <a:cs typeface="Calibri" panose="020F0502020204030204" pitchFamily="34" charset="0"/>
            </a:endParaRPr>
          </a:p>
          <a:p>
            <a:pPr marL="0" marR="635" indent="0" algn="just" fontAlgn="base">
              <a:lnSpc>
                <a:spcPct val="107000"/>
              </a:lnSpc>
              <a:spcBef>
                <a:spcPts val="0"/>
              </a:spcBef>
              <a:spcAft>
                <a:spcPts val="0"/>
              </a:spcAft>
              <a:buNone/>
            </a:pPr>
            <a:r>
              <a:rPr lang="en-US" sz="1800" u="sng"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dirty="0">
                <a:solidFill>
                  <a:srgbClr val="00000A"/>
                </a:solidFill>
                <a:effectLst/>
                <a:latin typeface="Cambria" panose="02040503050406030204" pitchFamily="18" charset="0"/>
                <a:ea typeface="Calibri" panose="020F0502020204030204" pitchFamily="34" charset="0"/>
                <a:cs typeface="Verdana" panose="020B0604030504040204" pitchFamily="34" charset="0"/>
              </a:rPr>
              <a:t>⁵</a:t>
            </a:r>
            <a:r>
              <a:rPr lang="en-US" sz="1800" baseline="300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a</a:t>
            </a:r>
            <a:r>
              <a:rPr lang="en-US" sz="18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b="1" u="sng"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5</a:t>
            </a:r>
            <a:r>
              <a:rPr lang="en-US" sz="1800" dirty="0">
                <a:solidFill>
                  <a:srgbClr val="00000A"/>
                </a:solidFill>
                <a:effectLst/>
                <a:latin typeface="Cambria" panose="02040503050406030204" pitchFamily="18" charset="0"/>
                <a:ea typeface="Calibri" panose="020F0502020204030204" pitchFamily="34" charset="0"/>
                <a:cs typeface="Tahoma" panose="020B0604030504040204" pitchFamily="34" charset="0"/>
              </a:rPr>
              <a:t>. Carey</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 S. W. (1976). “The Expanding Earth”. Amsterdam (Elsevier Scientific Pub. Co., 1976). 488</a:t>
            </a:r>
            <a:endParaRPr lang="en-US" sz="1800" dirty="0">
              <a:solidFill>
                <a:srgbClr val="00000A"/>
              </a:solidFill>
              <a:effectLst/>
              <a:latin typeface="Calibri" panose="020F0502020204030204" pitchFamily="34" charset="0"/>
              <a:ea typeface="MS Mincho" panose="02020609040205080304" pitchFamily="49" charset="-128"/>
              <a:cs typeface="Calibri" panose="020F0502020204030204" pitchFamily="34" charset="0"/>
            </a:endParaRPr>
          </a:p>
          <a:p>
            <a:pPr marL="0" marR="635" indent="0" algn="just" fontAlgn="base">
              <a:lnSpc>
                <a:spcPct val="107000"/>
              </a:lnSpc>
              <a:spcBef>
                <a:spcPts val="0"/>
              </a:spcBef>
              <a:spcAft>
                <a:spcPts val="0"/>
              </a:spcAft>
              <a:buNone/>
            </a:pPr>
            <a:r>
              <a:rPr lang="en-US" sz="1800" u="sng"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dirty="0">
                <a:solidFill>
                  <a:srgbClr val="00000A"/>
                </a:solidFill>
                <a:effectLst/>
                <a:latin typeface="Cambria" panose="02040503050406030204" pitchFamily="18" charset="0"/>
                <a:ea typeface="Calibri" panose="020F0502020204030204" pitchFamily="34" charset="0"/>
                <a:cs typeface="Verdana" panose="020B0604030504040204" pitchFamily="34" charset="0"/>
              </a:rPr>
              <a:t>⁵</a:t>
            </a:r>
            <a:r>
              <a:rPr lang="en-US" sz="1800" baseline="300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b</a:t>
            </a:r>
            <a:r>
              <a:rPr lang="en-US" sz="1800" u="sng"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b="1"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5</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 Carey, S. W. (1988). Theories of the earth and universe: a history of dogma in the earth sciences. (Stanford CA: Stanford University Press, 1988). 436.</a:t>
            </a:r>
            <a:endParaRPr lang="en-US" sz="1800" dirty="0">
              <a:solidFill>
                <a:srgbClr val="00000A"/>
              </a:solidFill>
              <a:effectLst/>
              <a:latin typeface="Calibri" panose="020F0502020204030204" pitchFamily="34" charset="0"/>
              <a:ea typeface="MS Mincho" panose="02020609040205080304" pitchFamily="49" charset="-128"/>
              <a:cs typeface="Calibri" panose="020F0502020204030204" pitchFamily="34" charset="0"/>
            </a:endParaRPr>
          </a:p>
          <a:p>
            <a:pPr marL="0" marR="635" indent="0" algn="just" fontAlgn="base">
              <a:lnSpc>
                <a:spcPct val="107000"/>
              </a:lnSpc>
              <a:spcBef>
                <a:spcPts val="0"/>
              </a:spcBef>
              <a:spcAft>
                <a:spcPts val="0"/>
              </a:spcAft>
              <a:buNone/>
            </a:pPr>
            <a:r>
              <a:rPr lang="en-US" sz="18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dirty="0">
                <a:solidFill>
                  <a:srgbClr val="00000A"/>
                </a:solidFill>
                <a:effectLst/>
                <a:latin typeface="Cambria" panose="02040503050406030204" pitchFamily="18" charset="0"/>
                <a:ea typeface="Calibri" panose="020F0502020204030204" pitchFamily="34" charset="0"/>
                <a:cs typeface="Verdana" panose="020B0604030504040204" pitchFamily="34" charset="0"/>
              </a:rPr>
              <a:t>⁶</a:t>
            </a:r>
            <a:r>
              <a:rPr lang="en-US" sz="18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b="1"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6</a:t>
            </a:r>
            <a:r>
              <a:rPr lang="en-US" sz="1800" dirty="0">
                <a:solidFill>
                  <a:srgbClr val="00000A"/>
                </a:solidFill>
                <a:effectLst/>
                <a:latin typeface="Cambria" panose="02040503050406030204" pitchFamily="18" charset="0"/>
                <a:ea typeface="Calibri" panose="020F0502020204030204" pitchFamily="34" charset="0"/>
                <a:cs typeface="TimesNewRomanPSMT"/>
              </a:rPr>
              <a:t>.  </a:t>
            </a:r>
            <a:r>
              <a:rPr lang="en-US" sz="1800" dirty="0" err="1">
                <a:solidFill>
                  <a:srgbClr val="00000A"/>
                </a:solidFill>
                <a:effectLst/>
                <a:latin typeface="Cambria" panose="02040503050406030204" pitchFamily="18" charset="0"/>
                <a:ea typeface="Calibri" panose="020F0502020204030204" pitchFamily="34" charset="0"/>
                <a:cs typeface="Calibri" panose="020F0502020204030204" pitchFamily="34" charset="0"/>
              </a:rPr>
              <a:t>Cataldi</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 G., &amp; D., </a:t>
            </a:r>
            <a:r>
              <a:rPr lang="en-US" sz="1800" dirty="0" err="1">
                <a:solidFill>
                  <a:srgbClr val="00000A"/>
                </a:solidFill>
                <a:effectLst/>
                <a:latin typeface="Cambria" panose="02040503050406030204" pitchFamily="18" charset="0"/>
                <a:ea typeface="Calibri" panose="020F0502020204030204" pitchFamily="34" charset="0"/>
                <a:cs typeface="Calibri" panose="020F0502020204030204" pitchFamily="34" charset="0"/>
              </a:rPr>
              <a:t>Straser</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 V. (2016) “Solar activity correlated to the M7.0 Japan earthquake occurred”. At New Concepts in Global Tectonics Journal, V. 4, No. 2, p. 79-85</a:t>
            </a:r>
            <a:endParaRPr lang="en-US" sz="1800" dirty="0">
              <a:solidFill>
                <a:srgbClr val="00000A"/>
              </a:solidFill>
              <a:effectLst/>
              <a:latin typeface="Calibri" panose="020F0502020204030204" pitchFamily="34" charset="0"/>
              <a:ea typeface="MS Mincho" panose="02020609040205080304" pitchFamily="49" charset="-128"/>
              <a:cs typeface="Calibri" panose="020F0502020204030204" pitchFamily="34" charset="0"/>
            </a:endParaRPr>
          </a:p>
          <a:p>
            <a:pPr marL="0" marR="635" indent="0" algn="just" fontAlgn="base">
              <a:lnSpc>
                <a:spcPct val="107000"/>
              </a:lnSpc>
              <a:spcBef>
                <a:spcPts val="0"/>
              </a:spcBef>
              <a:spcAft>
                <a:spcPts val="0"/>
              </a:spcAft>
              <a:buNone/>
            </a:pPr>
            <a:r>
              <a:rPr lang="en-US" sz="18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dirty="0">
                <a:solidFill>
                  <a:srgbClr val="00000A"/>
                </a:solidFill>
                <a:effectLst/>
                <a:latin typeface="Cambria" panose="02040503050406030204" pitchFamily="18" charset="0"/>
                <a:ea typeface="Calibri" panose="020F0502020204030204" pitchFamily="34" charset="0"/>
                <a:cs typeface="Verdana" panose="020B0604030504040204" pitchFamily="34" charset="0"/>
              </a:rPr>
              <a:t>⁷</a:t>
            </a:r>
            <a:r>
              <a:rPr lang="en-US" sz="1800" baseline="300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a</a:t>
            </a:r>
            <a:r>
              <a:rPr lang="en-US" sz="1800" u="sng"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b="1"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7</a:t>
            </a:r>
            <a:r>
              <a:rPr lang="en-US" sz="1800" dirty="0">
                <a:solidFill>
                  <a:srgbClr val="00000A"/>
                </a:solidFill>
                <a:effectLst/>
                <a:latin typeface="Cambria" panose="02040503050406030204" pitchFamily="18" charset="0"/>
                <a:ea typeface="Calibri" panose="020F0502020204030204" pitchFamily="34" charset="0"/>
                <a:cs typeface="Tahoma" panose="020B0604030504040204" pitchFamily="34" charset="0"/>
              </a:rPr>
              <a:t>. </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Choi, Dong R. (2010). “The January 2010 Haiti Seismic Disaster Viewed from the Perspective of the Energy Transmigration Concept and Block Tectonics.” </a:t>
            </a:r>
          </a:p>
          <a:p>
            <a:pPr marL="0" marR="635" indent="0" algn="just" fontAlgn="base">
              <a:lnSpc>
                <a:spcPct val="107000"/>
              </a:lnSpc>
              <a:spcBef>
                <a:spcPts val="0"/>
              </a:spcBef>
              <a:spcAft>
                <a:spcPts val="0"/>
              </a:spcAft>
              <a:buNone/>
            </a:pPr>
            <a:r>
              <a:rPr lang="en-US" sz="1800" dirty="0">
                <a:solidFill>
                  <a:srgbClr val="00000A"/>
                </a:solidFill>
                <a:latin typeface="Cambria" panose="02040503050406030204" pitchFamily="18" charset="0"/>
                <a:ea typeface="Calibri" panose="020F0502020204030204" pitchFamily="34" charset="0"/>
                <a:cs typeface="Calibri" panose="020F0502020204030204" pitchFamily="34" charset="0"/>
              </a:rPr>
              <a:t>          </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NCGT </a:t>
            </a:r>
            <a:r>
              <a:rPr lang="en-US" sz="1800" dirty="0" err="1">
                <a:solidFill>
                  <a:srgbClr val="00000A"/>
                </a:solidFill>
                <a:effectLst/>
                <a:latin typeface="Cambria" panose="02040503050406030204" pitchFamily="18" charset="0"/>
                <a:ea typeface="Calibri" panose="020F0502020204030204" pitchFamily="34" charset="0"/>
                <a:cs typeface="Calibri" panose="020F0502020204030204" pitchFamily="34" charset="0"/>
              </a:rPr>
              <a:t>Newletter</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 54,.36-54.</a:t>
            </a:r>
            <a:endParaRPr lang="en-US" sz="1800" dirty="0">
              <a:solidFill>
                <a:srgbClr val="00000A"/>
              </a:solidFill>
              <a:effectLst/>
              <a:latin typeface="Calibri" panose="020F0502020204030204" pitchFamily="34" charset="0"/>
              <a:ea typeface="MS Mincho" panose="02020609040205080304" pitchFamily="49" charset="-128"/>
              <a:cs typeface="Calibri" panose="020F0502020204030204" pitchFamily="34" charset="0"/>
            </a:endParaRPr>
          </a:p>
          <a:p>
            <a:pPr marL="0" marR="635" indent="0" algn="just" fontAlgn="base">
              <a:lnSpc>
                <a:spcPct val="107000"/>
              </a:lnSpc>
              <a:spcBef>
                <a:spcPts val="0"/>
              </a:spcBef>
              <a:spcAft>
                <a:spcPts val="0"/>
              </a:spcAft>
              <a:buNone/>
            </a:pPr>
            <a:r>
              <a:rPr lang="en-US" sz="18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dirty="0">
                <a:solidFill>
                  <a:srgbClr val="00000A"/>
                </a:solidFill>
                <a:effectLst/>
                <a:latin typeface="Cambria" panose="02040503050406030204" pitchFamily="18" charset="0"/>
                <a:ea typeface="Calibri" panose="020F0502020204030204" pitchFamily="34" charset="0"/>
                <a:cs typeface="Verdana" panose="020B0604030504040204" pitchFamily="34" charset="0"/>
              </a:rPr>
              <a:t>⁷</a:t>
            </a:r>
            <a:r>
              <a:rPr lang="en-US" sz="1800" baseline="300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b</a:t>
            </a:r>
            <a:r>
              <a:rPr lang="en-US" sz="18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b="1"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7</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 Choi, Dong R. and L. </a:t>
            </a:r>
            <a:r>
              <a:rPr lang="en-US" sz="1800" dirty="0" err="1">
                <a:solidFill>
                  <a:srgbClr val="00000A"/>
                </a:solidFill>
                <a:effectLst/>
                <a:latin typeface="Cambria" panose="02040503050406030204" pitchFamily="18" charset="0"/>
                <a:ea typeface="Calibri" panose="020F0502020204030204" pitchFamily="34" charset="0"/>
                <a:cs typeface="Calibri" panose="020F0502020204030204" pitchFamily="34" charset="0"/>
              </a:rPr>
              <a:t>Maslov</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.(2010) “Global seismic synchronicity. “NCGT </a:t>
            </a:r>
            <a:r>
              <a:rPr lang="en-US" sz="1800" dirty="0" err="1">
                <a:solidFill>
                  <a:srgbClr val="00000A"/>
                </a:solidFill>
                <a:effectLst/>
                <a:latin typeface="Cambria" panose="02040503050406030204" pitchFamily="18" charset="0"/>
                <a:ea typeface="Calibri" panose="020F0502020204030204" pitchFamily="34" charset="0"/>
                <a:cs typeface="Calibri" panose="020F0502020204030204" pitchFamily="34" charset="0"/>
              </a:rPr>
              <a:t>Newletter</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 55, 66-74.</a:t>
            </a:r>
            <a:endParaRPr lang="en-US" sz="1800" dirty="0">
              <a:solidFill>
                <a:srgbClr val="00000A"/>
              </a:solidFill>
              <a:effectLst/>
              <a:latin typeface="Calibri" panose="020F0502020204030204" pitchFamily="34" charset="0"/>
              <a:ea typeface="MS Mincho" panose="02020609040205080304" pitchFamily="49" charset="-128"/>
              <a:cs typeface="Calibri" panose="020F0502020204030204" pitchFamily="34" charset="0"/>
            </a:endParaRPr>
          </a:p>
          <a:p>
            <a:pPr marL="0" marR="635" indent="0" algn="just">
              <a:lnSpc>
                <a:spcPct val="107000"/>
              </a:lnSpc>
              <a:spcBef>
                <a:spcPts val="0"/>
              </a:spcBef>
              <a:spcAft>
                <a:spcPts val="0"/>
              </a:spcAft>
              <a:buNone/>
            </a:pPr>
            <a:r>
              <a:rPr lang="en-US" sz="1800" b="1" dirty="0">
                <a:solidFill>
                  <a:srgbClr val="000000"/>
                </a:solidFill>
                <a:effectLst/>
                <a:latin typeface="Cambria" panose="02040503050406030204" pitchFamily="18" charset="0"/>
                <a:ea typeface="Calibri" panose="020F0502020204030204" pitchFamily="34" charset="0"/>
                <a:cs typeface="Cambria Math" panose="02040503050406030204" pitchFamily="18" charset="0"/>
              </a:rPr>
              <a:t> </a:t>
            </a:r>
            <a:r>
              <a:rPr lang="en-US" sz="1800" dirty="0">
                <a:solidFill>
                  <a:srgbClr val="000000"/>
                </a:solidFill>
                <a:effectLst/>
                <a:latin typeface="Cambria" panose="02040503050406030204" pitchFamily="18" charset="0"/>
                <a:ea typeface="Calibri" panose="020F0502020204030204" pitchFamily="34" charset="0"/>
                <a:cs typeface="Cambria Math" panose="02040503050406030204" pitchFamily="18" charset="0"/>
              </a:rPr>
              <a:t>⁽</a:t>
            </a:r>
            <a:r>
              <a:rPr lang="en-US" sz="1800" dirty="0">
                <a:solidFill>
                  <a:srgbClr val="000000"/>
                </a:solidFill>
                <a:effectLst/>
                <a:latin typeface="Cambria" panose="02040503050406030204" pitchFamily="18" charset="0"/>
                <a:ea typeface="Calibri" panose="020F0502020204030204" pitchFamily="34" charset="0"/>
                <a:cs typeface="Verdana" panose="020B0604030504040204" pitchFamily="34" charset="0"/>
              </a:rPr>
              <a:t>⁸</a:t>
            </a:r>
            <a:r>
              <a:rPr lang="en-US" sz="1800" dirty="0">
                <a:solidFill>
                  <a:srgbClr val="000000"/>
                </a:solidFill>
                <a:effectLst/>
                <a:latin typeface="Cambria" panose="02040503050406030204" pitchFamily="18" charset="0"/>
                <a:ea typeface="Calibri" panose="020F0502020204030204" pitchFamily="34" charset="0"/>
                <a:cs typeface="Cambria Math" panose="02040503050406030204" pitchFamily="18" charset="0"/>
              </a:rPr>
              <a:t>⁾</a:t>
            </a:r>
            <a:r>
              <a:rPr lang="en-US" sz="1800" b="1" dirty="0">
                <a:solidFill>
                  <a:srgbClr val="000000"/>
                </a:solidFill>
                <a:effectLst/>
                <a:latin typeface="Cambria" panose="02040503050406030204" pitchFamily="18" charset="0"/>
                <a:ea typeface="Calibri" panose="020F0502020204030204" pitchFamily="34" charset="0"/>
                <a:cs typeface="Cambria Math" panose="02040503050406030204" pitchFamily="18" charset="0"/>
              </a:rPr>
              <a:t>8</a:t>
            </a:r>
            <a:r>
              <a:rPr lang="en-US" sz="1800" b="1"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a:t>
            </a:r>
            <a:r>
              <a:rPr lang="en-US" sz="1800"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 Close, Frank. (2004) “Particle Physics, a very short introduction” (Oxford: Oxford University Press. 160. ISBN 0-19 280434-0.</a:t>
            </a:r>
            <a:endParaRPr lang="en-US" sz="1800" dirty="0">
              <a:solidFill>
                <a:srgbClr val="00000A"/>
              </a:solidFill>
              <a:effectLst/>
              <a:latin typeface="Calibri" panose="020F0502020204030204" pitchFamily="34" charset="0"/>
              <a:ea typeface="MS Mincho" panose="02020609040205080304" pitchFamily="49" charset="-128"/>
              <a:cs typeface="Calibri" panose="020F0502020204030204" pitchFamily="34" charset="0"/>
            </a:endParaRPr>
          </a:p>
          <a:p>
            <a:pPr marL="0" marR="635" indent="0" algn="just">
              <a:lnSpc>
                <a:spcPct val="107000"/>
              </a:lnSpc>
              <a:spcBef>
                <a:spcPts val="0"/>
              </a:spcBef>
              <a:spcAft>
                <a:spcPts val="0"/>
              </a:spcAft>
              <a:buNone/>
            </a:pPr>
            <a:r>
              <a:rPr lang="en-US" sz="1800" u="sng" dirty="0">
                <a:solidFill>
                  <a:srgbClr val="000000"/>
                </a:solidFill>
                <a:effectLst/>
                <a:latin typeface="Cambria" panose="02040503050406030204" pitchFamily="18" charset="0"/>
                <a:ea typeface="Calibri" panose="020F0502020204030204" pitchFamily="34" charset="0"/>
                <a:cs typeface="Cambria Math" panose="02040503050406030204" pitchFamily="18" charset="0"/>
              </a:rPr>
              <a:t>⁽</a:t>
            </a:r>
            <a:r>
              <a:rPr lang="en-US" sz="1800" dirty="0">
                <a:solidFill>
                  <a:srgbClr val="000000"/>
                </a:solidFill>
                <a:effectLst/>
                <a:latin typeface="Cambria" panose="02040503050406030204" pitchFamily="18" charset="0"/>
                <a:ea typeface="Calibri" panose="020F0502020204030204" pitchFamily="34" charset="0"/>
                <a:cs typeface="Verdana" panose="020B0604030504040204" pitchFamily="34" charset="0"/>
              </a:rPr>
              <a:t>⁹</a:t>
            </a:r>
            <a:r>
              <a:rPr lang="en-US" sz="1800" dirty="0">
                <a:solidFill>
                  <a:srgbClr val="000000"/>
                </a:solidFill>
                <a:effectLst/>
                <a:latin typeface="Cambria" panose="02040503050406030204" pitchFamily="18" charset="0"/>
                <a:ea typeface="Calibri" panose="020F0502020204030204" pitchFamily="34" charset="0"/>
                <a:cs typeface="Cambria Math" panose="02040503050406030204" pitchFamily="18" charset="0"/>
              </a:rPr>
              <a:t>⁾</a:t>
            </a:r>
            <a:r>
              <a:rPr lang="en-US" sz="1800" b="1" dirty="0">
                <a:solidFill>
                  <a:srgbClr val="000000"/>
                </a:solidFill>
                <a:effectLst/>
                <a:latin typeface="Cambria" panose="02040503050406030204" pitchFamily="18" charset="0"/>
                <a:ea typeface="Calibri" panose="020F0502020204030204" pitchFamily="34" charset="0"/>
                <a:cs typeface="Cambria Math" panose="02040503050406030204" pitchFamily="18" charset="0"/>
              </a:rPr>
              <a:t>9</a:t>
            </a:r>
            <a:r>
              <a:rPr lang="en-US" sz="1800"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 </a:t>
            </a:r>
            <a:r>
              <a:rPr lang="en-US" sz="1800" dirty="0" err="1">
                <a:solidFill>
                  <a:srgbClr val="000000"/>
                </a:solidFill>
                <a:effectLst/>
                <a:latin typeface="Cambria" panose="02040503050406030204" pitchFamily="18" charset="0"/>
                <a:ea typeface="Calibri" panose="020F0502020204030204" pitchFamily="34" charset="0"/>
                <a:cs typeface="Calibri" panose="020F0502020204030204" pitchFamily="34" charset="0"/>
              </a:rPr>
              <a:t>Condie</a:t>
            </a:r>
            <a:r>
              <a:rPr lang="en-US" sz="1800"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 Kent C. (1997) “Plate tectonics and crustal evolution.” Fourth Edition, (Oxford: Butterworth-</a:t>
            </a:r>
            <a:r>
              <a:rPr lang="en-US" sz="1800" dirty="0" err="1">
                <a:solidFill>
                  <a:srgbClr val="000000"/>
                </a:solidFill>
                <a:effectLst/>
                <a:latin typeface="Cambria" panose="02040503050406030204" pitchFamily="18" charset="0"/>
                <a:ea typeface="Calibri" panose="020F0502020204030204" pitchFamily="34" charset="0"/>
                <a:cs typeface="Calibri" panose="020F0502020204030204" pitchFamily="34" charset="0"/>
              </a:rPr>
              <a:t>Heinneman</a:t>
            </a:r>
            <a:r>
              <a:rPr lang="en-US" sz="1800"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 An Imprint of Elsevier Science Linacre House, </a:t>
            </a:r>
          </a:p>
          <a:p>
            <a:pPr marL="0" marR="635" indent="0" algn="just">
              <a:lnSpc>
                <a:spcPct val="107000"/>
              </a:lnSpc>
              <a:spcBef>
                <a:spcPts val="0"/>
              </a:spcBef>
              <a:spcAft>
                <a:spcPts val="0"/>
              </a:spcAft>
              <a:buNone/>
            </a:pPr>
            <a:r>
              <a:rPr lang="en-US" sz="1800" dirty="0">
                <a:solidFill>
                  <a:srgbClr val="000000"/>
                </a:solidFill>
                <a:latin typeface="Cambria" panose="02040503050406030204" pitchFamily="18" charset="0"/>
                <a:ea typeface="Calibri" panose="020F0502020204030204" pitchFamily="34" charset="0"/>
                <a:cs typeface="Calibri" panose="020F0502020204030204" pitchFamily="34" charset="0"/>
              </a:rPr>
              <a:t>         </a:t>
            </a:r>
            <a:r>
              <a:rPr lang="en-US" sz="1800"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Jordan Hill, Oxford OX2 BDP 200 and Wheeler Road, Burlington, MA, USA. 282</a:t>
            </a:r>
            <a:endParaRPr lang="en-US" sz="1800" dirty="0">
              <a:solidFill>
                <a:srgbClr val="00000A"/>
              </a:solidFill>
              <a:effectLst/>
              <a:latin typeface="Calibri" panose="020F0502020204030204" pitchFamily="34" charset="0"/>
              <a:ea typeface="MS Mincho" panose="02020609040205080304" pitchFamily="49" charset="-128"/>
              <a:cs typeface="Calibri" panose="020F0502020204030204" pitchFamily="34" charset="0"/>
            </a:endParaRPr>
          </a:p>
          <a:p>
            <a:pPr marL="0" marR="635" indent="0" algn="just" fontAlgn="base">
              <a:lnSpc>
                <a:spcPct val="107000"/>
              </a:lnSpc>
              <a:spcBef>
                <a:spcPts val="0"/>
              </a:spcBef>
              <a:spcAft>
                <a:spcPts val="0"/>
              </a:spcAft>
              <a:buNone/>
            </a:pPr>
            <a:r>
              <a:rPr lang="en-US" sz="18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¹⁰</a:t>
            </a:r>
            <a:r>
              <a:rPr lang="en-US" sz="18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b="1"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10</a:t>
            </a:r>
            <a:r>
              <a:rPr lang="en-US" sz="1800" b="1" dirty="0">
                <a:solidFill>
                  <a:srgbClr val="00000A"/>
                </a:solidFill>
                <a:effectLst/>
                <a:latin typeface="Cambria" panose="02040503050406030204" pitchFamily="18" charset="0"/>
                <a:ea typeface="Calibri" panose="020F0502020204030204" pitchFamily="34" charset="0"/>
                <a:cs typeface="Tahoma" panose="020B0604030504040204" pitchFamily="34" charset="0"/>
              </a:rPr>
              <a:t>. </a:t>
            </a:r>
            <a:r>
              <a:rPr lang="en-US" sz="1800" dirty="0" err="1">
                <a:solidFill>
                  <a:srgbClr val="00000A"/>
                </a:solidFill>
                <a:effectLst/>
                <a:latin typeface="Cambria" panose="02040503050406030204" pitchFamily="18" charset="0"/>
                <a:ea typeface="Calibri" panose="020F0502020204030204" pitchFamily="34" charset="0"/>
                <a:cs typeface="Tahoma" panose="020B0604030504040204" pitchFamily="34" charset="0"/>
              </a:rPr>
              <a:t>Cwojdzinski</a:t>
            </a:r>
            <a:r>
              <a:rPr lang="en-US" sz="1800" dirty="0">
                <a:solidFill>
                  <a:srgbClr val="00000A"/>
                </a:solidFill>
                <a:effectLst/>
                <a:latin typeface="Cambria" panose="02040503050406030204" pitchFamily="18" charset="0"/>
                <a:ea typeface="Calibri" panose="020F0502020204030204" pitchFamily="34" charset="0"/>
                <a:cs typeface="Tahoma" panose="020B0604030504040204" pitchFamily="34" charset="0"/>
              </a:rPr>
              <a:t>, G. (2012) “Geological Evolution of the </a:t>
            </a:r>
            <a:r>
              <a:rPr lang="en-US" sz="1800" dirty="0" err="1">
                <a:solidFill>
                  <a:srgbClr val="00000A"/>
                </a:solidFill>
                <a:effectLst/>
                <a:latin typeface="Cambria" panose="02040503050406030204" pitchFamily="18" charset="0"/>
                <a:ea typeface="Calibri" panose="020F0502020204030204" pitchFamily="34" charset="0"/>
                <a:cs typeface="Tahoma" panose="020B0604030504040204" pitchFamily="34" charset="0"/>
              </a:rPr>
              <a:t>Sudety</a:t>
            </a:r>
            <a:r>
              <a:rPr lang="en-US" sz="1800" dirty="0">
                <a:solidFill>
                  <a:srgbClr val="00000A"/>
                </a:solidFill>
                <a:effectLst/>
                <a:latin typeface="Cambria" panose="02040503050406030204" pitchFamily="18" charset="0"/>
                <a:ea typeface="Calibri" panose="020F0502020204030204" pitchFamily="34" charset="0"/>
                <a:cs typeface="Tahoma" panose="020B0604030504040204" pitchFamily="34" charset="0"/>
              </a:rPr>
              <a:t> Mts. (Central Europe) on the Expanding Globe.”  In: “The Earth Expansion Evidence, A challenge </a:t>
            </a:r>
          </a:p>
          <a:p>
            <a:pPr marL="0" marR="635" indent="0" algn="just" fontAlgn="base">
              <a:lnSpc>
                <a:spcPct val="107000"/>
              </a:lnSpc>
              <a:spcBef>
                <a:spcPts val="0"/>
              </a:spcBef>
              <a:spcAft>
                <a:spcPts val="0"/>
              </a:spcAft>
              <a:buNone/>
            </a:pPr>
            <a:r>
              <a:rPr lang="en-US" sz="1800" dirty="0">
                <a:solidFill>
                  <a:srgbClr val="00000A"/>
                </a:solidFill>
                <a:latin typeface="Cambria" panose="02040503050406030204" pitchFamily="18" charset="0"/>
                <a:ea typeface="Calibri" panose="020F0502020204030204" pitchFamily="34" charset="0"/>
                <a:cs typeface="Tahoma" panose="020B0604030504040204" pitchFamily="34" charset="0"/>
              </a:rPr>
              <a:t>              </a:t>
            </a:r>
            <a:r>
              <a:rPr lang="en-US" sz="1800" dirty="0">
                <a:solidFill>
                  <a:srgbClr val="00000A"/>
                </a:solidFill>
                <a:effectLst/>
                <a:latin typeface="Cambria" panose="02040503050406030204" pitchFamily="18" charset="0"/>
                <a:ea typeface="Calibri" panose="020F0502020204030204" pitchFamily="34" charset="0"/>
                <a:cs typeface="Tahoma" panose="020B0604030504040204" pitchFamily="34" charset="0"/>
              </a:rPr>
              <a:t>for geology, geophysics and astronomy. Selected Contribution to the Workshop, held in </a:t>
            </a:r>
            <a:r>
              <a:rPr lang="en-US" sz="1800" dirty="0" err="1">
                <a:solidFill>
                  <a:srgbClr val="00000A"/>
                </a:solidFill>
                <a:effectLst/>
                <a:latin typeface="Cambria" panose="02040503050406030204" pitchFamily="18" charset="0"/>
                <a:ea typeface="Calibri" panose="020F0502020204030204" pitchFamily="34" charset="0"/>
                <a:cs typeface="Tahoma" panose="020B0604030504040204" pitchFamily="34" charset="0"/>
              </a:rPr>
              <a:t>Erice</a:t>
            </a:r>
            <a:r>
              <a:rPr lang="en-US" sz="1800" dirty="0">
                <a:solidFill>
                  <a:srgbClr val="00000A"/>
                </a:solidFill>
                <a:effectLst/>
                <a:latin typeface="Cambria" panose="02040503050406030204" pitchFamily="18" charset="0"/>
                <a:ea typeface="Calibri" panose="020F0502020204030204" pitchFamily="34" charset="0"/>
                <a:cs typeface="Tahoma" panose="020B0604030504040204" pitchFamily="34" charset="0"/>
              </a:rPr>
              <a:t>, Sicily, Italy (4-9 October 2011). 263-273. Post-conference </a:t>
            </a:r>
          </a:p>
          <a:p>
            <a:pPr marL="0" marR="635" indent="0" algn="just" fontAlgn="base">
              <a:lnSpc>
                <a:spcPct val="107000"/>
              </a:lnSpc>
              <a:spcBef>
                <a:spcPts val="0"/>
              </a:spcBef>
              <a:spcAft>
                <a:spcPts val="0"/>
              </a:spcAft>
              <a:buNone/>
            </a:pPr>
            <a:r>
              <a:rPr lang="en-US" sz="1800" dirty="0">
                <a:solidFill>
                  <a:srgbClr val="00000A"/>
                </a:solidFill>
                <a:latin typeface="Cambria" panose="02040503050406030204" pitchFamily="18" charset="0"/>
                <a:ea typeface="Calibri" panose="020F0502020204030204" pitchFamily="34" charset="0"/>
                <a:cs typeface="Tahoma" panose="020B0604030504040204" pitchFamily="34" charset="0"/>
              </a:rPr>
              <a:t>              </a:t>
            </a:r>
            <a:r>
              <a:rPr lang="en-US" sz="1800" dirty="0">
                <a:solidFill>
                  <a:srgbClr val="00000A"/>
                </a:solidFill>
                <a:effectLst/>
                <a:latin typeface="Cambria" panose="02040503050406030204" pitchFamily="18" charset="0"/>
                <a:ea typeface="Calibri" panose="020F0502020204030204" pitchFamily="34" charset="0"/>
                <a:cs typeface="Tahoma" panose="020B0604030504040204" pitchFamily="34" charset="0"/>
              </a:rPr>
              <a:t>publication edited by  </a:t>
            </a:r>
            <a:r>
              <a:rPr lang="en-US" sz="1800" dirty="0" err="1">
                <a:solidFill>
                  <a:srgbClr val="00000A"/>
                </a:solidFill>
                <a:effectLst/>
                <a:latin typeface="Cambria" panose="02040503050406030204" pitchFamily="18" charset="0"/>
                <a:ea typeface="Calibri" panose="020F0502020204030204" pitchFamily="34" charset="0"/>
                <a:cs typeface="Tahoma" panose="020B0604030504040204" pitchFamily="34" charset="0"/>
              </a:rPr>
              <a:t>GiacarloScalera</a:t>
            </a:r>
            <a:r>
              <a:rPr lang="en-US" sz="1800" dirty="0">
                <a:solidFill>
                  <a:srgbClr val="00000A"/>
                </a:solidFill>
                <a:effectLst/>
                <a:latin typeface="Cambria" panose="02040503050406030204" pitchFamily="18" charset="0"/>
                <a:ea typeface="Calibri" panose="020F0502020204030204" pitchFamily="34" charset="0"/>
                <a:cs typeface="Tahoma" panose="020B0604030504040204" pitchFamily="34" charset="0"/>
              </a:rPr>
              <a:t> (editor in chief), </a:t>
            </a:r>
            <a:r>
              <a:rPr lang="en-US" sz="1800" dirty="0" err="1">
                <a:solidFill>
                  <a:srgbClr val="00000A"/>
                </a:solidFill>
                <a:effectLst/>
                <a:latin typeface="Cambria" panose="02040503050406030204" pitchFamily="18" charset="0"/>
                <a:ea typeface="Calibri" panose="020F0502020204030204" pitchFamily="34" charset="0"/>
                <a:cs typeface="Tahoma" panose="020B0604030504040204" pitchFamily="34" charset="0"/>
              </a:rPr>
              <a:t>EnzoBoschi</a:t>
            </a:r>
            <a:r>
              <a:rPr lang="en-US" sz="1800" dirty="0">
                <a:solidFill>
                  <a:srgbClr val="00000A"/>
                </a:solidFill>
                <a:effectLst/>
                <a:latin typeface="Cambria" panose="02040503050406030204" pitchFamily="18" charset="0"/>
                <a:ea typeface="Calibri" panose="020F0502020204030204" pitchFamily="34" charset="0"/>
                <a:cs typeface="Tahoma" panose="020B0604030504040204" pitchFamily="34" charset="0"/>
              </a:rPr>
              <a:t>, and Stefan </a:t>
            </a:r>
            <a:r>
              <a:rPr lang="en-US" sz="1800" dirty="0" err="1">
                <a:solidFill>
                  <a:srgbClr val="00000A"/>
                </a:solidFill>
                <a:effectLst/>
                <a:latin typeface="Cambria" panose="02040503050406030204" pitchFamily="18" charset="0"/>
                <a:ea typeface="Calibri" panose="020F0502020204030204" pitchFamily="34" charset="0"/>
                <a:cs typeface="Tahoma" panose="020B0604030504040204" pitchFamily="34" charset="0"/>
              </a:rPr>
              <a:t>Cwojdziński</a:t>
            </a:r>
            <a:r>
              <a:rPr lang="en-US" sz="1800" dirty="0">
                <a:solidFill>
                  <a:srgbClr val="00000A"/>
                </a:solidFill>
                <a:effectLst/>
                <a:latin typeface="Cambria" panose="02040503050406030204" pitchFamily="18" charset="0"/>
                <a:ea typeface="Calibri" panose="020F0502020204030204" pitchFamily="34" charset="0"/>
                <a:cs typeface="Tahoma" panose="020B0604030504040204" pitchFamily="34" charset="0"/>
              </a:rPr>
              <a:t>. Rome, 492</a:t>
            </a:r>
            <a:endParaRPr lang="en-US" sz="1800" dirty="0">
              <a:solidFill>
                <a:srgbClr val="00000A"/>
              </a:solidFill>
              <a:effectLst/>
              <a:latin typeface="Calibri" panose="020F0502020204030204" pitchFamily="34" charset="0"/>
              <a:ea typeface="MS Mincho" panose="02020609040205080304" pitchFamily="49" charset="-128"/>
              <a:cs typeface="Calibri" panose="020F0502020204030204" pitchFamily="34" charset="0"/>
            </a:endParaRPr>
          </a:p>
          <a:p>
            <a:pPr marL="0" marR="635" indent="0" algn="just" fontAlgn="base">
              <a:lnSpc>
                <a:spcPct val="107000"/>
              </a:lnSpc>
              <a:spcBef>
                <a:spcPts val="0"/>
              </a:spcBef>
              <a:spcAft>
                <a:spcPts val="0"/>
              </a:spcAft>
              <a:buNone/>
            </a:pPr>
            <a:r>
              <a:rPr lang="en-US" sz="18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¹¹</a:t>
            </a:r>
            <a:r>
              <a:rPr lang="en-US" sz="18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b="1"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11</a:t>
            </a:r>
            <a:r>
              <a:rPr lang="en-US" sz="1800" b="1" dirty="0">
                <a:solidFill>
                  <a:srgbClr val="00000A"/>
                </a:solidFill>
                <a:effectLst/>
                <a:latin typeface="Cambria" panose="02040503050406030204" pitchFamily="18" charset="0"/>
                <a:ea typeface="Calibri" panose="020F0502020204030204" pitchFamily="34" charset="0"/>
                <a:cs typeface="Tahoma" panose="020B0604030504040204" pitchFamily="34" charset="0"/>
              </a:rPr>
              <a:t>.</a:t>
            </a:r>
            <a:r>
              <a:rPr lang="en-US" sz="1800" dirty="0">
                <a:solidFill>
                  <a:srgbClr val="00000A"/>
                </a:solidFill>
                <a:effectLst/>
                <a:latin typeface="Cambria" panose="02040503050406030204" pitchFamily="18" charset="0"/>
                <a:ea typeface="Calibri" panose="020F0502020204030204" pitchFamily="34" charset="0"/>
                <a:cs typeface="Tahoma" panose="020B0604030504040204" pitchFamily="34" charset="0"/>
              </a:rPr>
              <a:t> de </a:t>
            </a:r>
            <a:r>
              <a:rPr lang="en-US" sz="1800" dirty="0" err="1">
                <a:solidFill>
                  <a:srgbClr val="00000A"/>
                </a:solidFill>
                <a:effectLst/>
                <a:latin typeface="Cambria" panose="02040503050406030204" pitchFamily="18" charset="0"/>
                <a:ea typeface="Calibri" panose="020F0502020204030204" pitchFamily="34" charset="0"/>
                <a:cs typeface="Tahoma" panose="020B0604030504040204" pitchFamily="34" charset="0"/>
              </a:rPr>
              <a:t>Hilster</a:t>
            </a:r>
            <a:r>
              <a:rPr lang="en-US" sz="1800" dirty="0">
                <a:solidFill>
                  <a:srgbClr val="00000A"/>
                </a:solidFill>
                <a:effectLst/>
                <a:latin typeface="Cambria" panose="02040503050406030204" pitchFamily="18" charset="0"/>
                <a:ea typeface="Calibri" panose="020F0502020204030204" pitchFamily="34" charset="0"/>
                <a:cs typeface="Tahoma" panose="020B0604030504040204" pitchFamily="34" charset="0"/>
              </a:rPr>
              <a:t>, D. (2008) “The Growing Earth.” p. 24. </a:t>
            </a:r>
          </a:p>
          <a:p>
            <a:pPr marL="0" marR="635" indent="0" algn="just" fontAlgn="base">
              <a:lnSpc>
                <a:spcPct val="107000"/>
              </a:lnSpc>
              <a:spcBef>
                <a:spcPts val="0"/>
              </a:spcBef>
              <a:spcAft>
                <a:spcPts val="0"/>
              </a:spcAft>
              <a:buNone/>
            </a:pPr>
            <a:r>
              <a:rPr lang="en-US" sz="1800" dirty="0">
                <a:solidFill>
                  <a:srgbClr val="00000A"/>
                </a:solidFill>
                <a:effectLst/>
                <a:latin typeface="Cambria" panose="02040503050406030204" pitchFamily="18" charset="0"/>
                <a:ea typeface="Calibri" panose="020F0502020204030204" pitchFamily="34" charset="0"/>
                <a:cs typeface="Tahoma" panose="020B0604030504040204" pitchFamily="34" charset="0"/>
              </a:rPr>
              <a:t>              </a:t>
            </a:r>
            <a:r>
              <a:rPr lang="en-US" sz="1800" u="sng" dirty="0">
                <a:solidFill>
                  <a:srgbClr val="0563C1"/>
                </a:solidFill>
                <a:effectLst/>
                <a:latin typeface="Cambria" panose="02040503050406030204" pitchFamily="18" charset="0"/>
                <a:ea typeface="Calibri" panose="020F0502020204030204" pitchFamily="34" charset="0"/>
                <a:cs typeface="Calibri" panose="020F0502020204030204" pitchFamily="34" charset="0"/>
                <a:hlinkClick r:id="rId2"/>
              </a:rPr>
              <a:t>www.dehister.com/docs/TheGrowingEarth.ppt</a:t>
            </a:r>
            <a:endParaRPr lang="en-US" sz="1800" dirty="0">
              <a:solidFill>
                <a:srgbClr val="00000A"/>
              </a:solidFill>
              <a:effectLst/>
              <a:latin typeface="Calibri" panose="020F0502020204030204" pitchFamily="34" charset="0"/>
              <a:ea typeface="MS Mincho" panose="02020609040205080304" pitchFamily="49" charset="-128"/>
              <a:cs typeface="Calibri" panose="020F0502020204030204" pitchFamily="34" charset="0"/>
            </a:endParaRPr>
          </a:p>
          <a:p>
            <a:pPr marL="0" marR="635" indent="0" algn="just">
              <a:lnSpc>
                <a:spcPct val="107000"/>
              </a:lnSpc>
              <a:spcBef>
                <a:spcPts val="0"/>
              </a:spcBef>
              <a:spcAft>
                <a:spcPts val="0"/>
              </a:spcAft>
              <a:buNone/>
            </a:pPr>
            <a:r>
              <a:rPr lang="en-US" sz="18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 ⁽</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¹²</a:t>
            </a:r>
            <a:r>
              <a:rPr lang="en-US" sz="18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b="1"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12</a:t>
            </a:r>
            <a:r>
              <a:rPr lang="en-US" sz="1800" b="1"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 </a:t>
            </a:r>
            <a:r>
              <a:rPr lang="en-US" sz="1800" dirty="0" err="1">
                <a:solidFill>
                  <a:srgbClr val="00000A"/>
                </a:solidFill>
                <a:effectLst/>
                <a:latin typeface="Cambria" panose="02040503050406030204" pitchFamily="18" charset="0"/>
                <a:ea typeface="Calibri" panose="020F0502020204030204" pitchFamily="34" charset="0"/>
                <a:cs typeface="Calibri" panose="020F0502020204030204" pitchFamily="34" charset="0"/>
              </a:rPr>
              <a:t>Dimitriev</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 L. V., </a:t>
            </a:r>
            <a:r>
              <a:rPr lang="en-US" sz="1800" dirty="0" err="1">
                <a:solidFill>
                  <a:srgbClr val="00000A"/>
                </a:solidFill>
                <a:effectLst/>
                <a:latin typeface="Cambria" panose="02040503050406030204" pitchFamily="18" charset="0"/>
                <a:ea typeface="Calibri" panose="020F0502020204030204" pitchFamily="34" charset="0"/>
                <a:cs typeface="Calibri" panose="020F0502020204030204" pitchFamily="34" charset="0"/>
              </a:rPr>
              <a:t>Vinogradov</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 A. P., and </a:t>
            </a:r>
            <a:r>
              <a:rPr lang="en-US" sz="1800" dirty="0" err="1">
                <a:solidFill>
                  <a:srgbClr val="00000A"/>
                </a:solidFill>
                <a:effectLst/>
                <a:latin typeface="Cambria" panose="02040503050406030204" pitchFamily="18" charset="0"/>
                <a:ea typeface="Calibri" panose="020F0502020204030204" pitchFamily="34" charset="0"/>
                <a:cs typeface="Calibri" panose="020F0502020204030204" pitchFamily="34" charset="0"/>
              </a:rPr>
              <a:t>Udentsev</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 G.B. (1971) “Petrology of ultrabasic rocks from rift zones of The Mid-Indian Ocean Ridge.</a:t>
            </a:r>
          </a:p>
          <a:p>
            <a:pPr marL="0" marR="635" indent="0" algn="just">
              <a:lnSpc>
                <a:spcPct val="107000"/>
              </a:lnSpc>
              <a:spcBef>
                <a:spcPts val="0"/>
              </a:spcBef>
              <a:spcAft>
                <a:spcPts val="0"/>
              </a:spcAft>
              <a:buNone/>
            </a:pPr>
            <a:r>
              <a:rPr lang="en-US" sz="1800" dirty="0">
                <a:solidFill>
                  <a:srgbClr val="00000A"/>
                </a:solidFill>
                <a:latin typeface="Cambria" panose="02040503050406030204" pitchFamily="18" charset="0"/>
                <a:ea typeface="Calibri" panose="020F0502020204030204" pitchFamily="34" charset="0"/>
                <a:cs typeface="Calibri" panose="020F0502020204030204" pitchFamily="34" charset="0"/>
              </a:rPr>
              <a:t>              </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a:t>
            </a:r>
            <a:r>
              <a:rPr lang="en-US" sz="1800" i="1"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Philosophical Transactions of the Royal Society of </a:t>
            </a:r>
            <a:r>
              <a:rPr lang="en-US" sz="1800" i="1" dirty="0" err="1">
                <a:solidFill>
                  <a:srgbClr val="00000A"/>
                </a:solidFill>
                <a:effectLst/>
                <a:latin typeface="Cambria" panose="02040503050406030204" pitchFamily="18" charset="0"/>
                <a:ea typeface="Calibri" panose="020F0502020204030204" pitchFamily="34" charset="0"/>
                <a:cs typeface="Calibri" panose="020F0502020204030204" pitchFamily="34" charset="0"/>
              </a:rPr>
              <a:t>London.Series</a:t>
            </a:r>
            <a:r>
              <a:rPr lang="en-US" sz="1800" i="1"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 A Mathematical and Physical Sciences, V. 268, No. 1192. A discussion on Petrology of igneous </a:t>
            </a:r>
          </a:p>
          <a:p>
            <a:pPr marL="0" marR="635" indent="0" algn="just">
              <a:lnSpc>
                <a:spcPct val="107000"/>
              </a:lnSpc>
              <a:spcBef>
                <a:spcPts val="0"/>
              </a:spcBef>
              <a:spcAft>
                <a:spcPts val="0"/>
              </a:spcAft>
              <a:buNone/>
            </a:pPr>
            <a:r>
              <a:rPr lang="en-US" sz="1800" i="1" dirty="0">
                <a:solidFill>
                  <a:srgbClr val="00000A"/>
                </a:solidFill>
                <a:latin typeface="Cambria" panose="02040503050406030204" pitchFamily="18" charset="0"/>
                <a:ea typeface="Calibri" panose="020F0502020204030204" pitchFamily="34" charset="0"/>
                <a:cs typeface="Calibri" panose="020F0502020204030204" pitchFamily="34" charset="0"/>
              </a:rPr>
              <a:t>              </a:t>
            </a:r>
            <a:r>
              <a:rPr lang="en-US" sz="1800" i="1"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and </a:t>
            </a:r>
            <a:r>
              <a:rPr lang="en-US" sz="1800" i="1" dirty="0" err="1">
                <a:solidFill>
                  <a:srgbClr val="00000A"/>
                </a:solidFill>
                <a:effectLst/>
                <a:latin typeface="Cambria" panose="02040503050406030204" pitchFamily="18" charset="0"/>
                <a:ea typeface="Calibri" panose="020F0502020204030204" pitchFamily="34" charset="0"/>
                <a:cs typeface="Calibri" panose="020F0502020204030204" pitchFamily="34" charset="0"/>
              </a:rPr>
              <a:t>Metamorfic</a:t>
            </a:r>
            <a:r>
              <a:rPr lang="en-US" sz="1800" i="1"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 rocks from the Oceanic Flore. </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(London: The Royal Society,). 403-408. </a:t>
            </a:r>
            <a:endParaRPr lang="en-US" sz="1800" dirty="0">
              <a:solidFill>
                <a:srgbClr val="00000A"/>
              </a:solidFill>
              <a:effectLst/>
              <a:latin typeface="Calibri" panose="020F0502020204030204" pitchFamily="34" charset="0"/>
              <a:ea typeface="MS Mincho" panose="02020609040205080304" pitchFamily="49" charset="-128"/>
              <a:cs typeface="Calibri" panose="020F0502020204030204" pitchFamily="34" charset="0"/>
            </a:endParaRPr>
          </a:p>
          <a:p>
            <a:pPr marL="0" marR="635" indent="0" algn="just">
              <a:lnSpc>
                <a:spcPct val="107000"/>
              </a:lnSpc>
              <a:spcBef>
                <a:spcPts val="0"/>
              </a:spcBef>
              <a:spcAft>
                <a:spcPts val="0"/>
              </a:spcAft>
              <a:buNone/>
            </a:pPr>
            <a:r>
              <a:rPr lang="en-US" sz="1800" u="sng"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¹³</a:t>
            </a:r>
            <a:r>
              <a:rPr lang="en-US" sz="1800" baseline="300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a</a:t>
            </a:r>
            <a:r>
              <a:rPr lang="en-US" sz="18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b="1"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13</a:t>
            </a:r>
            <a:r>
              <a:rPr lang="en-US" sz="1800" b="1" dirty="0">
                <a:solidFill>
                  <a:srgbClr val="00000A"/>
                </a:solidFill>
                <a:effectLst/>
                <a:latin typeface="Cambria" panose="02040503050406030204" pitchFamily="18" charset="0"/>
                <a:ea typeface="Calibri" panose="020F0502020204030204" pitchFamily="34" charset="0"/>
                <a:cs typeface="Tahoma" panose="020B0604030504040204" pitchFamily="34" charset="0"/>
              </a:rPr>
              <a:t>. </a:t>
            </a:r>
            <a:r>
              <a:rPr lang="en-US" sz="1800" dirty="0" err="1">
                <a:solidFill>
                  <a:srgbClr val="00000A"/>
                </a:solidFill>
                <a:effectLst/>
                <a:latin typeface="Cambria" panose="02040503050406030204" pitchFamily="18" charset="0"/>
                <a:ea typeface="Calibri" panose="020F0502020204030204" pitchFamily="34" charset="0"/>
                <a:cs typeface="Tahoma" panose="020B0604030504040204" pitchFamily="34" charset="0"/>
              </a:rPr>
              <a:t>Dilek</a:t>
            </a:r>
            <a:r>
              <a:rPr lang="en-US" sz="1800" dirty="0">
                <a:solidFill>
                  <a:srgbClr val="00000A"/>
                </a:solidFill>
                <a:effectLst/>
                <a:latin typeface="Cambria" panose="02040503050406030204" pitchFamily="18" charset="0"/>
                <a:ea typeface="Calibri" panose="020F0502020204030204" pitchFamily="34" charset="0"/>
                <a:cs typeface="Tahoma" panose="020B0604030504040204" pitchFamily="34" charset="0"/>
              </a:rPr>
              <a:t>, Y. and Robinson, P. T.  (2003). “</a:t>
            </a:r>
            <a:r>
              <a:rPr lang="en-US" sz="1800" dirty="0" err="1">
                <a:solidFill>
                  <a:srgbClr val="00000A"/>
                </a:solidFill>
                <a:effectLst/>
                <a:latin typeface="Cambria" panose="02040503050406030204" pitchFamily="18" charset="0"/>
                <a:ea typeface="Calibri" panose="020F0502020204030204" pitchFamily="34" charset="0"/>
                <a:cs typeface="Tahoma" panose="020B0604030504040204" pitchFamily="34" charset="0"/>
              </a:rPr>
              <a:t>Ofiolites</a:t>
            </a:r>
            <a:r>
              <a:rPr lang="en-US" sz="1800" dirty="0">
                <a:solidFill>
                  <a:srgbClr val="00000A"/>
                </a:solidFill>
                <a:effectLst/>
                <a:latin typeface="Cambria" panose="02040503050406030204" pitchFamily="18" charset="0"/>
                <a:ea typeface="Calibri" panose="020F0502020204030204" pitchFamily="34" charset="0"/>
                <a:cs typeface="Tahoma" panose="020B0604030504040204" pitchFamily="34" charset="0"/>
              </a:rPr>
              <a:t> in Earth History:  Geological Society of London Special Publication 218 edited by </a:t>
            </a:r>
            <a:r>
              <a:rPr lang="en-US" sz="1800" dirty="0" err="1">
                <a:solidFill>
                  <a:srgbClr val="00000A"/>
                </a:solidFill>
                <a:effectLst/>
                <a:latin typeface="Cambria" panose="02040503050406030204" pitchFamily="18" charset="0"/>
                <a:ea typeface="Calibri" panose="020F0502020204030204" pitchFamily="34" charset="0"/>
                <a:cs typeface="Tahoma" panose="020B0604030504040204" pitchFamily="34" charset="0"/>
              </a:rPr>
              <a:t>Dilek</a:t>
            </a:r>
            <a:r>
              <a:rPr lang="en-US" sz="1800" dirty="0">
                <a:solidFill>
                  <a:srgbClr val="00000A"/>
                </a:solidFill>
                <a:effectLst/>
                <a:latin typeface="Cambria" panose="02040503050406030204" pitchFamily="18" charset="0"/>
                <a:ea typeface="Calibri" panose="020F0502020204030204" pitchFamily="34" charset="0"/>
                <a:cs typeface="Tahoma" panose="020B0604030504040204" pitchFamily="34" charset="0"/>
              </a:rPr>
              <a:t>, Y.&amp; Robinson, P. T.  723 p.</a:t>
            </a:r>
            <a:endParaRPr lang="en-US" sz="1800" dirty="0">
              <a:solidFill>
                <a:srgbClr val="00000A"/>
              </a:solidFill>
              <a:effectLst/>
              <a:latin typeface="Calibri" panose="020F0502020204030204" pitchFamily="34" charset="0"/>
              <a:ea typeface="MS Mincho" panose="02020609040205080304" pitchFamily="49" charset="-128"/>
              <a:cs typeface="Calibri" panose="020F0502020204030204" pitchFamily="34" charset="0"/>
            </a:endParaRPr>
          </a:p>
          <a:p>
            <a:pPr marL="0" marR="635" indent="0" algn="just" fontAlgn="base">
              <a:lnSpc>
                <a:spcPct val="107000"/>
              </a:lnSpc>
              <a:spcBef>
                <a:spcPts val="0"/>
              </a:spcBef>
              <a:spcAft>
                <a:spcPts val="0"/>
              </a:spcAft>
              <a:buNone/>
            </a:pPr>
            <a:r>
              <a:rPr lang="en-US" sz="1800" u="sng"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¹³</a:t>
            </a:r>
            <a:r>
              <a:rPr lang="en-US" sz="1800" baseline="300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b</a:t>
            </a:r>
            <a:r>
              <a:rPr lang="en-US" sz="18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b="1" dirty="0">
                <a:solidFill>
                  <a:srgbClr val="00000A"/>
                </a:solidFill>
                <a:effectLst/>
                <a:latin typeface="Cambria" panose="02040503050406030204" pitchFamily="18" charset="0"/>
                <a:ea typeface="Calibri" panose="020F0502020204030204" pitchFamily="34" charset="0"/>
                <a:cs typeface="Tahoma" panose="020B0604030504040204" pitchFamily="34" charset="0"/>
              </a:rPr>
              <a:t>13.</a:t>
            </a:r>
            <a:r>
              <a:rPr lang="en-US" sz="1800" dirty="0">
                <a:solidFill>
                  <a:srgbClr val="00000A"/>
                </a:solidFill>
                <a:effectLst/>
                <a:latin typeface="Cambria" panose="02040503050406030204" pitchFamily="18" charset="0"/>
                <a:ea typeface="Calibri" panose="020F0502020204030204" pitchFamily="34" charset="0"/>
                <a:cs typeface="Tahoma" panose="020B0604030504040204" pitchFamily="34" charset="0"/>
              </a:rPr>
              <a:t>Dilek, Y., </a:t>
            </a:r>
            <a:r>
              <a:rPr lang="en-US" sz="1800" dirty="0" err="1">
                <a:solidFill>
                  <a:srgbClr val="00000A"/>
                </a:solidFill>
                <a:effectLst/>
                <a:latin typeface="Cambria" panose="02040503050406030204" pitchFamily="18" charset="0"/>
                <a:ea typeface="Calibri" panose="020F0502020204030204" pitchFamily="34" charset="0"/>
                <a:cs typeface="Tahoma" panose="020B0604030504040204" pitchFamily="34" charset="0"/>
              </a:rPr>
              <a:t>Shallo</a:t>
            </a:r>
            <a:r>
              <a:rPr lang="en-US" sz="1800" dirty="0">
                <a:solidFill>
                  <a:srgbClr val="00000A"/>
                </a:solidFill>
                <a:effectLst/>
                <a:latin typeface="Cambria" panose="02040503050406030204" pitchFamily="18" charset="0"/>
                <a:ea typeface="Calibri" panose="020F0502020204030204" pitchFamily="34" charset="0"/>
                <a:cs typeface="Tahoma" panose="020B0604030504040204" pitchFamily="34" charset="0"/>
              </a:rPr>
              <a:t>, M. and H. </a:t>
            </a:r>
            <a:r>
              <a:rPr lang="en-US" sz="1800" dirty="0" err="1">
                <a:solidFill>
                  <a:srgbClr val="00000A"/>
                </a:solidFill>
                <a:effectLst/>
                <a:latin typeface="Cambria" panose="02040503050406030204" pitchFamily="18" charset="0"/>
                <a:ea typeface="Calibri" panose="020F0502020204030204" pitchFamily="34" charset="0"/>
                <a:cs typeface="Tahoma" panose="020B0604030504040204" pitchFamily="34" charset="0"/>
              </a:rPr>
              <a:t>Furnes</a:t>
            </a:r>
            <a:r>
              <a:rPr lang="en-US" sz="1800" dirty="0">
                <a:solidFill>
                  <a:srgbClr val="00000A"/>
                </a:solidFill>
                <a:effectLst/>
                <a:latin typeface="Cambria" panose="02040503050406030204" pitchFamily="18" charset="0"/>
                <a:ea typeface="Calibri" panose="020F0502020204030204" pitchFamily="34" charset="0"/>
                <a:cs typeface="Tahoma" panose="020B0604030504040204" pitchFamily="34" charset="0"/>
              </a:rPr>
              <a:t>. (2005) “Rift-drift, seafloor spreading and subduction tectonics of Albanian </a:t>
            </a:r>
            <a:r>
              <a:rPr lang="en-US" sz="1800" dirty="0" err="1">
                <a:solidFill>
                  <a:srgbClr val="00000A"/>
                </a:solidFill>
                <a:effectLst/>
                <a:latin typeface="Cambria" panose="02040503050406030204" pitchFamily="18" charset="0"/>
                <a:ea typeface="Calibri" panose="020F0502020204030204" pitchFamily="34" charset="0"/>
                <a:cs typeface="Tahoma" panose="020B0604030504040204" pitchFamily="34" charset="0"/>
              </a:rPr>
              <a:t>ophiolites.”International</a:t>
            </a:r>
            <a:r>
              <a:rPr lang="en-US" sz="1800" dirty="0">
                <a:solidFill>
                  <a:srgbClr val="00000A"/>
                </a:solidFill>
                <a:effectLst/>
                <a:latin typeface="Cambria" panose="02040503050406030204" pitchFamily="18" charset="0"/>
                <a:ea typeface="Calibri" panose="020F0502020204030204" pitchFamily="34" charset="0"/>
                <a:cs typeface="Tahoma" panose="020B0604030504040204" pitchFamily="34" charset="0"/>
              </a:rPr>
              <a:t> Geology Review V. 47.  </a:t>
            </a:r>
          </a:p>
          <a:p>
            <a:pPr marL="0" marR="635" indent="0" algn="just" fontAlgn="base">
              <a:lnSpc>
                <a:spcPct val="107000"/>
              </a:lnSpc>
              <a:spcBef>
                <a:spcPts val="0"/>
              </a:spcBef>
              <a:spcAft>
                <a:spcPts val="0"/>
              </a:spcAft>
              <a:buNone/>
            </a:pPr>
            <a:r>
              <a:rPr lang="en-US" sz="1800" dirty="0">
                <a:solidFill>
                  <a:srgbClr val="00000A"/>
                </a:solidFill>
                <a:latin typeface="Cambria" panose="02040503050406030204" pitchFamily="18" charset="0"/>
                <a:ea typeface="Calibri" panose="020F0502020204030204" pitchFamily="34" charset="0"/>
                <a:cs typeface="Tahoma" panose="020B0604030504040204" pitchFamily="34" charset="0"/>
              </a:rPr>
              <a:t>               </a:t>
            </a:r>
            <a:r>
              <a:rPr lang="en-US" sz="1800" dirty="0">
                <a:solidFill>
                  <a:srgbClr val="00000A"/>
                </a:solidFill>
                <a:effectLst/>
                <a:latin typeface="Cambria" panose="02040503050406030204" pitchFamily="18" charset="0"/>
                <a:ea typeface="Calibri" panose="020F0502020204030204" pitchFamily="34" charset="0"/>
                <a:cs typeface="Tahoma" panose="020B0604030504040204" pitchFamily="34" charset="0"/>
              </a:rPr>
              <a:t>(New York: Taylor &amp; Francis Group. 147-176.</a:t>
            </a:r>
            <a:endParaRPr lang="en-US" sz="1800" dirty="0">
              <a:solidFill>
                <a:srgbClr val="00000A"/>
              </a:solidFill>
              <a:effectLst/>
              <a:latin typeface="Calibri" panose="020F0502020204030204" pitchFamily="34" charset="0"/>
              <a:ea typeface="MS Mincho" panose="02020609040205080304" pitchFamily="49" charset="-128"/>
              <a:cs typeface="Calibri" panose="020F0502020204030204" pitchFamily="34" charset="0"/>
            </a:endParaRPr>
          </a:p>
          <a:p>
            <a:pPr marL="0" marR="635" indent="0" algn="just" fontAlgn="base">
              <a:lnSpc>
                <a:spcPct val="107000"/>
              </a:lnSpc>
              <a:spcBef>
                <a:spcPts val="0"/>
              </a:spcBef>
              <a:spcAft>
                <a:spcPts val="0"/>
              </a:spcAft>
              <a:buNone/>
            </a:pPr>
            <a:r>
              <a:rPr lang="en-US" sz="1800" u="sng"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¹⁴</a:t>
            </a:r>
            <a:r>
              <a:rPr lang="en-US" sz="18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b="1"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14</a:t>
            </a:r>
            <a:r>
              <a:rPr lang="en-US" sz="1800" b="1" dirty="0">
                <a:solidFill>
                  <a:srgbClr val="00000A"/>
                </a:solidFill>
                <a:effectLst/>
                <a:latin typeface="Cambria" panose="02040503050406030204" pitchFamily="18" charset="0"/>
                <a:ea typeface="Calibri" panose="020F0502020204030204" pitchFamily="34" charset="0"/>
                <a:cs typeface="Tahoma" panose="020B0604030504040204" pitchFamily="34" charset="0"/>
              </a:rPr>
              <a:t>. </a:t>
            </a:r>
            <a:r>
              <a:rPr lang="en-US" sz="1800" dirty="0" err="1">
                <a:solidFill>
                  <a:srgbClr val="00000A"/>
                </a:solidFill>
                <a:effectLst/>
                <a:latin typeface="Cambria" panose="02040503050406030204" pitchFamily="18" charset="0"/>
                <a:ea typeface="Calibri" panose="020F0502020204030204" pitchFamily="34" charset="0"/>
                <a:cs typeface="Times New Roman" panose="02020603050405020304" pitchFamily="18" charset="0"/>
              </a:rPr>
              <a:t>Elbeze</a:t>
            </a:r>
            <a:r>
              <a:rPr lang="en-US" sz="1800" dirty="0">
                <a:solidFill>
                  <a:srgbClr val="00000A"/>
                </a:solidFill>
                <a:effectLst/>
                <a:latin typeface="Cambria" panose="02040503050406030204" pitchFamily="18" charset="0"/>
                <a:ea typeface="Calibri" panose="020F0502020204030204" pitchFamily="34" charset="0"/>
                <a:cs typeface="Times New Roman" panose="02020603050405020304" pitchFamily="18" charset="0"/>
              </a:rPr>
              <a:t>, A. C. (2013). “</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On the existence of another source of heat production for the earth and planets, and its connection with </a:t>
            </a:r>
            <a:r>
              <a:rPr lang="en-US" sz="1800" dirty="0" err="1">
                <a:solidFill>
                  <a:srgbClr val="00000A"/>
                </a:solidFill>
                <a:effectLst/>
                <a:latin typeface="Cambria" panose="02040503050406030204" pitchFamily="18" charset="0"/>
                <a:ea typeface="Calibri" panose="020F0502020204030204" pitchFamily="34" charset="0"/>
                <a:cs typeface="Calibri" panose="020F0502020204030204" pitchFamily="34" charset="0"/>
              </a:rPr>
              <a:t>gravitomagnetism</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a:t>
            </a:r>
          </a:p>
          <a:p>
            <a:pPr marL="0" marR="635" indent="0" algn="just" fontAlgn="base">
              <a:lnSpc>
                <a:spcPct val="107000"/>
              </a:lnSpc>
              <a:spcBef>
                <a:spcPts val="0"/>
              </a:spcBef>
              <a:spcAft>
                <a:spcPts val="0"/>
              </a:spcAft>
              <a:buNone/>
            </a:pPr>
            <a:r>
              <a:rPr lang="en-US" sz="1800" dirty="0">
                <a:solidFill>
                  <a:srgbClr val="00000A"/>
                </a:solidFill>
                <a:effectLst/>
                <a:latin typeface="Calibri" panose="020F0502020204030204" pitchFamily="34" charset="0"/>
                <a:ea typeface="MS Mincho" panose="02020609040205080304" pitchFamily="49" charset="-128"/>
                <a:cs typeface="Calibri" panose="020F0502020204030204" pitchFamily="34" charset="0"/>
              </a:rPr>
              <a:t>              </a:t>
            </a:r>
            <a:r>
              <a:rPr lang="en-US" sz="1800" dirty="0">
                <a:solidFill>
                  <a:srgbClr val="00000A"/>
                </a:solidFill>
                <a:effectLst/>
                <a:latin typeface="Cambria" panose="02040503050406030204" pitchFamily="18" charset="0"/>
                <a:ea typeface="Calibri" panose="020F0502020204030204" pitchFamily="34" charset="0"/>
                <a:cs typeface="Times New Roman" panose="02020603050405020304" pitchFamily="18" charset="0"/>
                <a:hlinkClick r:id="rId3"/>
              </a:rPr>
              <a:t>http://www.ncbi.nlm.nih.gov/pmc/articles/PMC3825064/</a:t>
            </a:r>
            <a:r>
              <a:rPr lang="en-US" sz="1800" dirty="0">
                <a:solidFill>
                  <a:srgbClr val="00000A"/>
                </a:solidFill>
                <a:effectLst/>
                <a:latin typeface="Cambria" panose="02040503050406030204" pitchFamily="18" charset="0"/>
                <a:ea typeface="Calibri" panose="020F0502020204030204" pitchFamily="34" charset="0"/>
                <a:cs typeface="Times New Roman" panose="02020603050405020304" pitchFamily="18" charset="0"/>
              </a:rPr>
              <a:t>  p.18</a:t>
            </a:r>
            <a:endParaRPr lang="en-US" sz="1800" dirty="0">
              <a:solidFill>
                <a:srgbClr val="00000A"/>
              </a:solidFill>
              <a:effectLst/>
              <a:latin typeface="Calibri" panose="020F0502020204030204" pitchFamily="34" charset="0"/>
              <a:ea typeface="MS Mincho" panose="02020609040205080304" pitchFamily="49" charset="-128"/>
              <a:cs typeface="Calibri" panose="020F0502020204030204" pitchFamily="34" charset="0"/>
            </a:endParaRPr>
          </a:p>
          <a:p>
            <a:pPr marL="0" marR="635" indent="0" algn="just" fontAlgn="base">
              <a:lnSpc>
                <a:spcPct val="107000"/>
              </a:lnSpc>
              <a:spcBef>
                <a:spcPts val="0"/>
              </a:spcBef>
              <a:spcAft>
                <a:spcPts val="0"/>
              </a:spcAft>
              <a:buNone/>
            </a:pPr>
            <a:r>
              <a:rPr lang="en-US" sz="1800" u="sng"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¹⁵</a:t>
            </a:r>
            <a:r>
              <a:rPr lang="en-US" sz="18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b="1"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15</a:t>
            </a:r>
            <a:r>
              <a:rPr lang="en-US" sz="1800" b="1"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 </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Erickson, F.P. (2008). Absolute space, absolute time and absolute motion. 2678. Publisher: Xlibris, ISBN: 978-1599261171</a:t>
            </a:r>
            <a:endParaRPr lang="en-US" sz="1800" dirty="0">
              <a:solidFill>
                <a:srgbClr val="00000A"/>
              </a:solidFill>
              <a:effectLst/>
              <a:latin typeface="Calibri" panose="020F0502020204030204" pitchFamily="34" charset="0"/>
              <a:ea typeface="MS Mincho" panose="02020609040205080304" pitchFamily="49" charset="-128"/>
              <a:cs typeface="Calibri" panose="020F0502020204030204" pitchFamily="34" charset="0"/>
            </a:endParaRPr>
          </a:p>
          <a:p>
            <a:pPr marL="0" marR="635" indent="0" algn="just" fontAlgn="base">
              <a:lnSpc>
                <a:spcPct val="107000"/>
              </a:lnSpc>
              <a:spcBef>
                <a:spcPts val="0"/>
              </a:spcBef>
              <a:spcAft>
                <a:spcPts val="0"/>
              </a:spcAft>
              <a:buNone/>
            </a:pPr>
            <a:r>
              <a:rPr lang="it-IT" sz="18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it-IT"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¹</a:t>
            </a:r>
            <a:r>
              <a:rPr lang="it-IT" sz="1800" dirty="0">
                <a:solidFill>
                  <a:srgbClr val="00000A"/>
                </a:solidFill>
                <a:effectLst/>
                <a:latin typeface="Cambria" panose="02040503050406030204" pitchFamily="18" charset="0"/>
                <a:ea typeface="Calibri" panose="020F0502020204030204" pitchFamily="34" charset="0"/>
                <a:cs typeface="Verdana" panose="020B0604030504040204" pitchFamily="34" charset="0"/>
              </a:rPr>
              <a:t>⁶</a:t>
            </a:r>
            <a:r>
              <a:rPr lang="it-IT" sz="18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it-IT" sz="1800" b="1"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16</a:t>
            </a:r>
            <a:r>
              <a:rPr lang="it-IT" sz="1800" b="1"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 </a:t>
            </a:r>
            <a:r>
              <a:rPr lang="it-IT"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Farley,</a:t>
            </a:r>
            <a:r>
              <a:rPr lang="it-IT" sz="1800" dirty="0">
                <a:solidFill>
                  <a:srgbClr val="00000A"/>
                </a:solidFill>
                <a:effectLst/>
                <a:latin typeface="Cambria" panose="02040503050406030204" pitchFamily="18" charset="0"/>
                <a:ea typeface="Calibri" panose="020F0502020204030204" pitchFamily="34" charset="0"/>
                <a:cs typeface="Arial" panose="020B0604020202020204" pitchFamily="34" charset="0"/>
              </a:rPr>
              <a:t> K. A., Neroda, E. (1998). </a:t>
            </a:r>
            <a:r>
              <a:rPr lang="en-US" sz="1800" dirty="0">
                <a:solidFill>
                  <a:srgbClr val="00000A"/>
                </a:solidFill>
                <a:effectLst/>
                <a:latin typeface="Cambria" panose="02040503050406030204" pitchFamily="18" charset="0"/>
                <a:ea typeface="Calibri" panose="020F0502020204030204" pitchFamily="34" charset="0"/>
                <a:cs typeface="Arial" panose="020B0604020202020204" pitchFamily="34" charset="0"/>
              </a:rPr>
              <a:t>“Noble Gases in the Earth’s </a:t>
            </a:r>
            <a:r>
              <a:rPr lang="en-US" sz="1800" dirty="0" err="1">
                <a:solidFill>
                  <a:srgbClr val="00000A"/>
                </a:solidFill>
                <a:effectLst/>
                <a:latin typeface="Cambria" panose="02040503050406030204" pitchFamily="18" charset="0"/>
                <a:ea typeface="Calibri" panose="020F0502020204030204" pitchFamily="34" charset="0"/>
                <a:cs typeface="Arial" panose="020B0604020202020204" pitchFamily="34" charset="0"/>
              </a:rPr>
              <a:t>Mantle”.Annual</a:t>
            </a:r>
            <a:r>
              <a:rPr lang="en-US" sz="1800" dirty="0">
                <a:solidFill>
                  <a:srgbClr val="00000A"/>
                </a:solidFill>
                <a:effectLst/>
                <a:latin typeface="Cambria" panose="02040503050406030204" pitchFamily="18" charset="0"/>
                <a:ea typeface="Calibri" panose="020F0502020204030204" pitchFamily="34" charset="0"/>
                <a:cs typeface="Arial" panose="020B0604020202020204" pitchFamily="34" charset="0"/>
              </a:rPr>
              <a:t> Review of Earth and Planetary </a:t>
            </a:r>
            <a:r>
              <a:rPr lang="en-US" sz="1800" dirty="0" err="1">
                <a:solidFill>
                  <a:srgbClr val="00000A"/>
                </a:solidFill>
                <a:effectLst/>
                <a:latin typeface="Cambria" panose="02040503050406030204" pitchFamily="18" charset="0"/>
                <a:ea typeface="Calibri" panose="020F0502020204030204" pitchFamily="34" charset="0"/>
                <a:cs typeface="Arial" panose="020B0604020202020204" pitchFamily="34" charset="0"/>
              </a:rPr>
              <a:t>Sciences.Vol</a:t>
            </a:r>
            <a:r>
              <a:rPr lang="en-US" sz="1800" dirty="0">
                <a:solidFill>
                  <a:srgbClr val="00000A"/>
                </a:solidFill>
                <a:effectLst/>
                <a:latin typeface="Cambria" panose="02040503050406030204" pitchFamily="18" charset="0"/>
                <a:ea typeface="Calibri" panose="020F0502020204030204" pitchFamily="34" charset="0"/>
                <a:cs typeface="Arial" panose="020B0604020202020204" pitchFamily="34" charset="0"/>
              </a:rPr>
              <a:t>. 26: 189-218 </a:t>
            </a:r>
          </a:p>
          <a:p>
            <a:pPr marL="0" marR="635" indent="0" algn="just" fontAlgn="base">
              <a:lnSpc>
                <a:spcPct val="107000"/>
              </a:lnSpc>
              <a:spcBef>
                <a:spcPts val="0"/>
              </a:spcBef>
              <a:spcAft>
                <a:spcPts val="0"/>
              </a:spcAft>
              <a:buNone/>
            </a:pPr>
            <a:r>
              <a:rPr lang="en-US" sz="1800" dirty="0">
                <a:solidFill>
                  <a:srgbClr val="00000A"/>
                </a:solidFill>
                <a:effectLst/>
                <a:latin typeface="Cambria" panose="02040503050406030204" pitchFamily="18" charset="0"/>
                <a:ea typeface="Calibri" panose="020F0502020204030204" pitchFamily="34" charset="0"/>
                <a:cs typeface="Arial" panose="020B0604020202020204" pitchFamily="34" charset="0"/>
              </a:rPr>
              <a:t>             [From: </a:t>
            </a:r>
            <a:r>
              <a:rPr lang="en-US" sz="1800" u="sng" dirty="0">
                <a:solidFill>
                  <a:srgbClr val="0563C1"/>
                </a:solidFill>
                <a:effectLst/>
                <a:latin typeface="Cambria" panose="02040503050406030204" pitchFamily="18" charset="0"/>
                <a:ea typeface="Calibri" panose="020F0502020204030204" pitchFamily="34" charset="0"/>
                <a:cs typeface="Arial" panose="020B0604020202020204" pitchFamily="34" charset="0"/>
                <a:hlinkClick r:id="rId4"/>
              </a:rPr>
              <a:t>http://www.annualreviews.org/doi/abs/10.1146/annurev.earth.26.1.189</a:t>
            </a:r>
            <a:r>
              <a:rPr lang="en-US" sz="1800" dirty="0">
                <a:solidFill>
                  <a:srgbClr val="00000A"/>
                </a:solidFill>
                <a:effectLst/>
                <a:latin typeface="Cambria" panose="02040503050406030204" pitchFamily="18" charset="0"/>
                <a:ea typeface="Calibri" panose="020F0502020204030204" pitchFamily="34" charset="0"/>
                <a:cs typeface="Arial" panose="020B0604020202020204" pitchFamily="34" charset="0"/>
              </a:rPr>
              <a:t>]</a:t>
            </a:r>
            <a:endParaRPr lang="en-US" sz="1800" dirty="0">
              <a:solidFill>
                <a:srgbClr val="00000A"/>
              </a:solidFill>
              <a:effectLst/>
              <a:latin typeface="Calibri" panose="020F0502020204030204" pitchFamily="34" charset="0"/>
              <a:ea typeface="MS Mincho" panose="02020609040205080304" pitchFamily="49" charset="-128"/>
              <a:cs typeface="Calibri" panose="020F0502020204030204" pitchFamily="34" charset="0"/>
            </a:endParaRPr>
          </a:p>
          <a:p>
            <a:pPr marL="0" marR="635" indent="0" algn="just">
              <a:lnSpc>
                <a:spcPct val="107000"/>
              </a:lnSpc>
              <a:spcBef>
                <a:spcPts val="0"/>
              </a:spcBef>
              <a:spcAft>
                <a:spcPts val="0"/>
              </a:spcAft>
              <a:buNone/>
            </a:pPr>
            <a:r>
              <a:rPr lang="en-US" sz="18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¹⁷</a:t>
            </a:r>
            <a:r>
              <a:rPr lang="en-US" sz="18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b="1"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17</a:t>
            </a:r>
            <a:r>
              <a:rPr lang="en-US" sz="1800" b="1"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 Hilgenberg, O. C. (1933/2003) “The Formation and development of Earth: contraction or expansion.” In: Why Expanding Earth? (Eds) </a:t>
            </a:r>
            <a:r>
              <a:rPr lang="en-US" sz="1800" dirty="0" err="1">
                <a:solidFill>
                  <a:srgbClr val="00000A"/>
                </a:solidFill>
                <a:effectLst/>
                <a:latin typeface="Cambria" panose="02040503050406030204" pitchFamily="18" charset="0"/>
                <a:ea typeface="Calibri" panose="020F0502020204030204" pitchFamily="34" charset="0"/>
                <a:cs typeface="Calibri" panose="020F0502020204030204" pitchFamily="34" charset="0"/>
              </a:rPr>
              <a:t>Scalera</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 G., </a:t>
            </a:r>
          </a:p>
          <a:p>
            <a:pPr marL="0" marR="635" indent="0" algn="just">
              <a:lnSpc>
                <a:spcPct val="107000"/>
              </a:lnSpc>
              <a:spcBef>
                <a:spcPts val="0"/>
              </a:spcBef>
              <a:spcAft>
                <a:spcPts val="0"/>
              </a:spcAft>
              <a:buNone/>
            </a:pPr>
            <a:r>
              <a:rPr lang="en-US" sz="1800" dirty="0">
                <a:solidFill>
                  <a:srgbClr val="00000A"/>
                </a:solidFill>
                <a:latin typeface="Cambria" panose="02040503050406030204" pitchFamily="18" charset="0"/>
                <a:ea typeface="Calibri" panose="020F0502020204030204" pitchFamily="34" charset="0"/>
                <a:cs typeface="Calibri" panose="020F0502020204030204" pitchFamily="34" charset="0"/>
              </a:rPr>
              <a:t>              </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Jacob, K.  Proceedings of the </a:t>
            </a:r>
            <a:r>
              <a:rPr lang="en-US" sz="1800" dirty="0" err="1">
                <a:solidFill>
                  <a:srgbClr val="00000A"/>
                </a:solidFill>
                <a:effectLst/>
                <a:latin typeface="Cambria" panose="02040503050406030204" pitchFamily="18" charset="0"/>
                <a:ea typeface="Calibri" panose="020F0502020204030204" pitchFamily="34" charset="0"/>
                <a:cs typeface="Calibri" panose="020F0502020204030204" pitchFamily="34" charset="0"/>
              </a:rPr>
              <a:t>Lautenthal</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 Colloquium held on May 26, 2001 in honor of Ott Christoph Hilgenberg. Rome (2003).</a:t>
            </a:r>
            <a:endParaRPr lang="en-US" sz="1800" dirty="0">
              <a:solidFill>
                <a:srgbClr val="00000A"/>
              </a:solidFill>
              <a:effectLst/>
              <a:latin typeface="Calibri" panose="020F0502020204030204" pitchFamily="34" charset="0"/>
              <a:ea typeface="MS Mincho" panose="02020609040205080304" pitchFamily="49" charset="-128"/>
              <a:cs typeface="Calibri" panose="020F0502020204030204" pitchFamily="34" charset="0"/>
            </a:endParaRPr>
          </a:p>
          <a:p>
            <a:pPr marL="0" marR="635" indent="0" algn="just">
              <a:lnSpc>
                <a:spcPct val="107000"/>
              </a:lnSpc>
              <a:spcBef>
                <a:spcPts val="0"/>
              </a:spcBef>
              <a:spcAft>
                <a:spcPts val="0"/>
              </a:spcAft>
              <a:buNone/>
            </a:pPr>
            <a:r>
              <a:rPr lang="en-US" sz="18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¹⁸</a:t>
            </a:r>
            <a:r>
              <a:rPr lang="en-US" sz="18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b="1"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18</a:t>
            </a:r>
            <a:r>
              <a:rPr lang="en-US" sz="1800" b="1"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 Kokus, M. </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(2004). “Alternate theory of gravity and geology in seismic prediction.” In New Concepts in Global Tectonics; Urbino Workshop 29-31 Aug. Italy.  </a:t>
            </a:r>
          </a:p>
          <a:p>
            <a:pPr marL="0" marR="635" indent="0" algn="just">
              <a:lnSpc>
                <a:spcPct val="107000"/>
              </a:lnSpc>
              <a:spcBef>
                <a:spcPts val="0"/>
              </a:spcBef>
              <a:buNone/>
            </a:pPr>
            <a:r>
              <a:rPr lang="en-US" sz="18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¹⁹</a:t>
            </a:r>
            <a:r>
              <a:rPr lang="en-US" sz="18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b="1"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19</a:t>
            </a:r>
            <a:r>
              <a:rPr lang="en-US" sz="1800" b="1" dirty="0">
                <a:solidFill>
                  <a:srgbClr val="00000A"/>
                </a:solidFill>
                <a:effectLst/>
                <a:latin typeface="Cambria" panose="02040503050406030204" pitchFamily="18" charset="0"/>
                <a:ea typeface="Calibri" panose="020F0502020204030204" pitchFamily="34" charset="0"/>
                <a:cs typeface="Tahoma" panose="020B0604030504040204" pitchFamily="34" charset="0"/>
              </a:rPr>
              <a:t>. </a:t>
            </a:r>
            <a:r>
              <a:rPr lang="en-US" sz="1800" dirty="0" err="1">
                <a:solidFill>
                  <a:srgbClr val="00000A"/>
                </a:solidFill>
                <a:effectLst/>
                <a:latin typeface="Cambria" panose="02040503050406030204" pitchFamily="18" charset="0"/>
                <a:ea typeface="Calibri" panose="020F0502020204030204" pitchFamily="34" charset="0"/>
                <a:cs typeface="Calibri" panose="020F0502020204030204" pitchFamily="34" charset="0"/>
              </a:rPr>
              <a:t>Mareschal</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 J-C. (2012) </a:t>
            </a:r>
            <a:r>
              <a:rPr lang="en-US" sz="1800" u="sng" dirty="0">
                <a:solidFill>
                  <a:srgbClr val="0563C1"/>
                </a:solidFill>
                <a:effectLst/>
                <a:latin typeface="Cambria" panose="02040503050406030204" pitchFamily="18" charset="0"/>
                <a:ea typeface="Calibri" panose="020F0502020204030204" pitchFamily="34" charset="0"/>
                <a:cs typeface="Calibri" panose="020F0502020204030204" pitchFamily="34" charset="0"/>
                <a:hlinkClick r:id="rId5"/>
              </a:rPr>
              <a:t>Jean-Claude, et al.</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 “Geoneutrinos and the energy budget of the Earth”. </a:t>
            </a:r>
            <a:r>
              <a:rPr lang="en-US" sz="1800" u="sng" dirty="0">
                <a:solidFill>
                  <a:srgbClr val="0563C1"/>
                </a:solidFill>
                <a:effectLst/>
                <a:latin typeface="Cambria" panose="02040503050406030204" pitchFamily="18" charset="0"/>
                <a:ea typeface="Calibri" panose="020F0502020204030204" pitchFamily="34" charset="0"/>
                <a:cs typeface="Calibri" panose="020F0502020204030204" pitchFamily="34" charset="0"/>
                <a:hlinkClick r:id="rId6"/>
              </a:rPr>
              <a:t>Journal of Geodynamics</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 </a:t>
            </a:r>
            <a:r>
              <a:rPr lang="en-US" sz="1800" u="sng" dirty="0">
                <a:solidFill>
                  <a:srgbClr val="0563C1"/>
                </a:solidFill>
                <a:effectLst/>
                <a:latin typeface="Cambria" panose="02040503050406030204" pitchFamily="18" charset="0"/>
                <a:ea typeface="Calibri" panose="020F0502020204030204" pitchFamily="34" charset="0"/>
                <a:cs typeface="Calibri" panose="020F0502020204030204" pitchFamily="34" charset="0"/>
                <a:hlinkClick r:id="rId7"/>
              </a:rPr>
              <a:t>Vol. 54</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 p. 43–</a:t>
            </a:r>
            <a:r>
              <a:rPr lang="en-US" sz="1800" dirty="0">
                <a:solidFill>
                  <a:srgbClr val="00000A"/>
                </a:solidFill>
                <a:effectLst/>
                <a:latin typeface="Cambria" panose="02040503050406030204" pitchFamily="18" charset="0"/>
                <a:ea typeface="Calibri" panose="020F0502020204030204" pitchFamily="34" charset="0"/>
                <a:cs typeface="Tahoma" panose="020B0604030504040204" pitchFamily="34" charset="0"/>
              </a:rPr>
              <a:t> 54.</a:t>
            </a:r>
            <a:endParaRPr lang="en-US" sz="1800" dirty="0">
              <a:solidFill>
                <a:srgbClr val="00000A"/>
              </a:solidFill>
              <a:effectLst/>
              <a:latin typeface="Calibri" panose="020F0502020204030204" pitchFamily="34" charset="0"/>
              <a:ea typeface="MS Mincho" panose="02020609040205080304" pitchFamily="49" charset="-128"/>
              <a:cs typeface="Calibri" panose="020F0502020204030204" pitchFamily="34" charset="0"/>
            </a:endParaRPr>
          </a:p>
          <a:p>
            <a:pPr marL="0" marR="635" indent="0" algn="just">
              <a:lnSpc>
                <a:spcPct val="107000"/>
              </a:lnSpc>
              <a:spcBef>
                <a:spcPts val="0"/>
              </a:spcBef>
              <a:spcAft>
                <a:spcPts val="0"/>
              </a:spcAft>
              <a:buNone/>
            </a:pPr>
            <a:endParaRPr lang="en-US" sz="1800" dirty="0">
              <a:solidFill>
                <a:srgbClr val="00000A"/>
              </a:solidFill>
              <a:effectLst/>
              <a:latin typeface="Calibri" panose="020F0502020204030204" pitchFamily="34" charset="0"/>
              <a:ea typeface="MS Mincho" panose="02020609040205080304" pitchFamily="49" charset="-128"/>
              <a:cs typeface="Calibri" panose="020F0502020204030204" pitchFamily="34" charset="0"/>
            </a:endParaRPr>
          </a:p>
          <a:p>
            <a:endParaRPr lang="en-US" sz="800" dirty="0"/>
          </a:p>
        </p:txBody>
      </p:sp>
    </p:spTree>
    <p:extLst>
      <p:ext uri="{BB962C8B-B14F-4D97-AF65-F5344CB8AC3E}">
        <p14:creationId xmlns:p14="http://schemas.microsoft.com/office/powerpoint/2010/main" val="2117863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E4035-DBA7-434B-B32B-E467CFB976C8}"/>
              </a:ext>
            </a:extLst>
          </p:cNvPr>
          <p:cNvSpPr>
            <a:spLocks noGrp="1"/>
          </p:cNvSpPr>
          <p:nvPr>
            <p:ph type="title"/>
          </p:nvPr>
        </p:nvSpPr>
        <p:spPr>
          <a:xfrm>
            <a:off x="838200" y="365125"/>
            <a:ext cx="10515600" cy="640715"/>
          </a:xfrm>
        </p:spPr>
        <p:txBody>
          <a:bodyPr>
            <a:normAutofit/>
          </a:bodyPr>
          <a:lstStyle/>
          <a:p>
            <a:r>
              <a:rPr lang="en-US" sz="1600" dirty="0"/>
              <a:t>References (Cont’d)</a:t>
            </a:r>
          </a:p>
        </p:txBody>
      </p:sp>
      <p:sp>
        <p:nvSpPr>
          <p:cNvPr id="3" name="Content Placeholder 2">
            <a:extLst>
              <a:ext uri="{FF2B5EF4-FFF2-40B4-BE49-F238E27FC236}">
                <a16:creationId xmlns:a16="http://schemas.microsoft.com/office/drawing/2014/main" id="{9E6D0206-2E2D-4B4A-ABB8-A4E1F074D205}"/>
              </a:ext>
            </a:extLst>
          </p:cNvPr>
          <p:cNvSpPr>
            <a:spLocks noGrp="1"/>
          </p:cNvSpPr>
          <p:nvPr>
            <p:ph idx="1"/>
          </p:nvPr>
        </p:nvSpPr>
        <p:spPr>
          <a:xfrm>
            <a:off x="838200" y="932688"/>
            <a:ext cx="10515600" cy="5239512"/>
          </a:xfrm>
        </p:spPr>
        <p:txBody>
          <a:bodyPr>
            <a:normAutofit fontScale="62500" lnSpcReduction="20000"/>
          </a:bodyPr>
          <a:lstStyle/>
          <a:p>
            <a:pPr marL="0" marR="635" indent="0" algn="just">
              <a:lnSpc>
                <a:spcPct val="107000"/>
              </a:lnSpc>
              <a:spcBef>
                <a:spcPts val="0"/>
              </a:spcBef>
              <a:spcAft>
                <a:spcPts val="0"/>
              </a:spcAft>
              <a:buNone/>
            </a:pPr>
            <a:r>
              <a:rPr lang="en-US" sz="1800"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a:t>
            </a:r>
            <a:r>
              <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²⁰</a:t>
            </a:r>
            <a:r>
              <a:rPr lang="en-US" sz="1800"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a:t>
            </a:r>
            <a:r>
              <a:rPr lang="en-US" sz="1800" b="1"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20</a:t>
            </a:r>
            <a:r>
              <a:rPr lang="en-US" sz="1800" b="1"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 </a:t>
            </a:r>
            <a:r>
              <a:rPr lang="en-US" sz="1800" dirty="0" err="1">
                <a:solidFill>
                  <a:srgbClr val="00000A"/>
                </a:solidFill>
                <a:effectLst/>
                <a:latin typeface="Cambria" panose="02040503050406030204" pitchFamily="18" charset="0"/>
                <a:ea typeface="Cambria" panose="02040503050406030204" pitchFamily="18" charset="0"/>
                <a:cs typeface="Calibri" panose="020F0502020204030204" pitchFamily="34" charset="0"/>
              </a:rPr>
              <a:t>Krouss</a:t>
            </a:r>
            <a:r>
              <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 L. (2014). “A Beacon from the Big Bang”. Scientific American 4, 311.59-67.</a:t>
            </a:r>
          </a:p>
          <a:p>
            <a:pPr marL="0" marR="0" indent="0">
              <a:lnSpc>
                <a:spcPct val="107000"/>
              </a:lnSpc>
              <a:spcBef>
                <a:spcPts val="0"/>
              </a:spcBef>
              <a:spcAft>
                <a:spcPts val="0"/>
              </a:spcAft>
              <a:buNone/>
            </a:pPr>
            <a:r>
              <a:rPr lang="en-US" sz="1800"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a:t>
            </a:r>
            <a:r>
              <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²¹</a:t>
            </a:r>
            <a:r>
              <a:rPr lang="en-US" sz="1800"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a:t>
            </a:r>
            <a:r>
              <a:rPr lang="en-US" sz="1800" b="1"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21</a:t>
            </a:r>
            <a:r>
              <a:rPr lang="en-US" sz="1800" b="1"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a:t>
            </a:r>
            <a:r>
              <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 Lay, Th., </a:t>
            </a:r>
            <a:r>
              <a:rPr lang="en-US" sz="1800" dirty="0" err="1">
                <a:solidFill>
                  <a:srgbClr val="00000A"/>
                </a:solidFill>
                <a:effectLst/>
                <a:latin typeface="Cambria" panose="02040503050406030204" pitchFamily="18" charset="0"/>
                <a:ea typeface="Cambria" panose="02040503050406030204" pitchFamily="18" charset="0"/>
                <a:cs typeface="Calibri" panose="020F0502020204030204" pitchFamily="34" charset="0"/>
              </a:rPr>
              <a:t>Hernlund</a:t>
            </a:r>
            <a:r>
              <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 J., Buffett, A. B. (2008). “</a:t>
            </a:r>
            <a:r>
              <a:rPr lang="en-US" sz="1800" dirty="0">
                <a:solidFill>
                  <a:srgbClr val="00000A"/>
                </a:solidFill>
                <a:effectLst/>
                <a:latin typeface="Cambria" panose="02040503050406030204" pitchFamily="18" charset="0"/>
                <a:ea typeface="Cambria" panose="02040503050406030204" pitchFamily="18" charset="0"/>
                <a:cs typeface="Arial" panose="020B0604020202020204" pitchFamily="34" charset="0"/>
              </a:rPr>
              <a:t>Core–mantle boundary heat flow</a:t>
            </a:r>
            <a:r>
              <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 In Nature Geoscience, No. 1, p. 25-32.</a:t>
            </a:r>
          </a:p>
          <a:p>
            <a:pPr marL="0" marR="635" indent="0" algn="just">
              <a:lnSpc>
                <a:spcPct val="107000"/>
              </a:lnSpc>
              <a:spcBef>
                <a:spcPts val="0"/>
              </a:spcBef>
              <a:spcAft>
                <a:spcPts val="0"/>
              </a:spcAft>
              <a:buNone/>
            </a:pPr>
            <a:r>
              <a:rPr lang="en-US" sz="1800" u="sng"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a:t>
            </a:r>
            <a:r>
              <a:rPr lang="en-US" sz="1800" u="sng"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²</a:t>
            </a:r>
            <a:r>
              <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²</a:t>
            </a:r>
            <a:r>
              <a:rPr lang="en-US" sz="1800"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a:t>
            </a:r>
            <a:r>
              <a:rPr lang="en-US" sz="1800" b="1"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22</a:t>
            </a:r>
            <a:r>
              <a:rPr lang="en-US" sz="1800" b="1"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 </a:t>
            </a:r>
            <a:r>
              <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Lerner, Eric. J. (1992): Big bang never happen 466 p. </a:t>
            </a:r>
          </a:p>
          <a:p>
            <a:pPr marL="0" marR="635" indent="0" algn="just">
              <a:lnSpc>
                <a:spcPct val="107000"/>
              </a:lnSpc>
              <a:spcBef>
                <a:spcPts val="0"/>
              </a:spcBef>
              <a:spcAft>
                <a:spcPts val="0"/>
              </a:spcAft>
              <a:buNone/>
            </a:pPr>
            <a:r>
              <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              </a:t>
            </a:r>
            <a:r>
              <a:rPr lang="en-US" sz="1800" u="sng" dirty="0">
                <a:solidFill>
                  <a:srgbClr val="0563C1"/>
                </a:solidFill>
                <a:effectLst/>
                <a:latin typeface="Cambria" panose="02040503050406030204" pitchFamily="18" charset="0"/>
                <a:ea typeface="Cambria" panose="02040503050406030204" pitchFamily="18" charset="0"/>
                <a:cs typeface="Calibri" panose="020F0502020204030204" pitchFamily="34" charset="0"/>
                <a:hlinkClick r:id="rId2"/>
              </a:rPr>
              <a:t>http://bigbangneverhappened.org/</a:t>
            </a:r>
            <a:endPar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endParaRPr>
          </a:p>
          <a:p>
            <a:pPr marL="0" marR="635" indent="0" algn="just" fontAlgn="base">
              <a:lnSpc>
                <a:spcPct val="107000"/>
              </a:lnSpc>
              <a:spcBef>
                <a:spcPts val="0"/>
              </a:spcBef>
              <a:spcAft>
                <a:spcPts val="0"/>
              </a:spcAft>
              <a:buNone/>
            </a:pPr>
            <a:r>
              <a:rPr lang="en-US" sz="1800"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a:t>
            </a:r>
            <a:r>
              <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²</a:t>
            </a:r>
            <a:r>
              <a:rPr lang="en-US" sz="1800" u="sng"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³</a:t>
            </a:r>
            <a:r>
              <a:rPr lang="en-US" sz="1800"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a:t>
            </a:r>
            <a:r>
              <a:rPr lang="en-US" sz="1800" b="1"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23</a:t>
            </a:r>
            <a:r>
              <a:rPr lang="en-US" sz="1800" b="1" dirty="0">
                <a:solidFill>
                  <a:srgbClr val="00000A"/>
                </a:solidFill>
                <a:effectLst/>
                <a:latin typeface="Cambria" panose="02040503050406030204" pitchFamily="18" charset="0"/>
                <a:ea typeface="Cambria" panose="02040503050406030204" pitchFamily="18" charset="0"/>
                <a:cs typeface="Tahoma" panose="020B0604030504040204" pitchFamily="34" charset="0"/>
              </a:rPr>
              <a:t>. </a:t>
            </a:r>
            <a:r>
              <a:rPr lang="en-US" sz="1800" dirty="0" err="1">
                <a:solidFill>
                  <a:srgbClr val="00000A"/>
                </a:solidFill>
                <a:effectLst/>
                <a:latin typeface="Cambria" panose="02040503050406030204" pitchFamily="18" charset="0"/>
                <a:ea typeface="Cambria" panose="02040503050406030204" pitchFamily="18" charset="0"/>
                <a:cs typeface="Calibri" panose="020F0502020204030204" pitchFamily="34" charset="0"/>
              </a:rPr>
              <a:t>Maxlow</a:t>
            </a:r>
            <a:r>
              <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 J. (2005) “Terra Non </a:t>
            </a:r>
            <a:r>
              <a:rPr lang="en-US" sz="1800" dirty="0" err="1">
                <a:solidFill>
                  <a:srgbClr val="00000A"/>
                </a:solidFill>
                <a:effectLst/>
                <a:latin typeface="Cambria" panose="02040503050406030204" pitchFamily="18" charset="0"/>
                <a:ea typeface="Cambria" panose="02040503050406030204" pitchFamily="18" charset="0"/>
                <a:cs typeface="Calibri" panose="020F0502020204030204" pitchFamily="34" charset="0"/>
              </a:rPr>
              <a:t>Firma</a:t>
            </a:r>
            <a:r>
              <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 Earth: Plate tectonics is a myth”. Electronic ed. ISBN 0 952 2603. 189.</a:t>
            </a:r>
          </a:p>
          <a:p>
            <a:pPr marL="0" marR="635" indent="0" algn="just" fontAlgn="base">
              <a:lnSpc>
                <a:spcPct val="107000"/>
              </a:lnSpc>
              <a:spcBef>
                <a:spcPts val="0"/>
              </a:spcBef>
              <a:spcAft>
                <a:spcPts val="0"/>
              </a:spcAft>
              <a:buNone/>
            </a:pPr>
            <a:r>
              <a:rPr lang="en-US" sz="1800"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a:t>
            </a:r>
            <a:r>
              <a:rPr lang="en-US" sz="1800" u="sng"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²</a:t>
            </a:r>
            <a:r>
              <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⁴</a:t>
            </a:r>
            <a:r>
              <a:rPr lang="en-US" sz="1800"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a:t>
            </a:r>
            <a:r>
              <a:rPr lang="en-US" sz="1800" b="1"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24</a:t>
            </a:r>
            <a:r>
              <a:rPr lang="en-US" sz="1800" b="1"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 </a:t>
            </a:r>
            <a:r>
              <a:rPr lang="en-US" sz="1800" dirty="0" err="1">
                <a:solidFill>
                  <a:srgbClr val="00000A"/>
                </a:solidFill>
                <a:effectLst/>
                <a:latin typeface="Cambria" panose="02040503050406030204" pitchFamily="18" charset="0"/>
                <a:ea typeface="Cambria" panose="02040503050406030204" pitchFamily="18" charset="0"/>
                <a:cs typeface="Tahoma" panose="020B0604030504040204" pitchFamily="34" charset="0"/>
              </a:rPr>
              <a:t>Moores</a:t>
            </a:r>
            <a:r>
              <a:rPr lang="en-US" sz="1800" dirty="0">
                <a:solidFill>
                  <a:srgbClr val="00000A"/>
                </a:solidFill>
                <a:effectLst/>
                <a:latin typeface="Cambria" panose="02040503050406030204" pitchFamily="18" charset="0"/>
                <a:ea typeface="Cambria" panose="02040503050406030204" pitchFamily="18" charset="0"/>
                <a:cs typeface="Tahoma" panose="020B0604030504040204" pitchFamily="34" charset="0"/>
              </a:rPr>
              <a:t>, Eldridge M., Kellogg, Louise H., and </a:t>
            </a:r>
            <a:r>
              <a:rPr lang="en-US" sz="1800" dirty="0" err="1">
                <a:solidFill>
                  <a:srgbClr val="00000A"/>
                </a:solidFill>
                <a:effectLst/>
                <a:latin typeface="Cambria" panose="02040503050406030204" pitchFamily="18" charset="0"/>
                <a:ea typeface="Cambria" panose="02040503050406030204" pitchFamily="18" charset="0"/>
                <a:cs typeface="Tahoma" panose="020B0604030504040204" pitchFamily="34" charset="0"/>
              </a:rPr>
              <a:t>YildirimDilek</a:t>
            </a:r>
            <a:r>
              <a:rPr lang="en-US" sz="1800" dirty="0">
                <a:solidFill>
                  <a:srgbClr val="00000A"/>
                </a:solidFill>
                <a:effectLst/>
                <a:latin typeface="Cambria" panose="02040503050406030204" pitchFamily="18" charset="0"/>
                <a:ea typeface="Cambria" panose="02040503050406030204" pitchFamily="18" charset="0"/>
                <a:cs typeface="Tahoma" panose="020B0604030504040204" pitchFamily="34" charset="0"/>
              </a:rPr>
              <a:t>. (2000). “Tethyan Ophiolites, mantle convection and tectonic historical contingency:  A resolution of </a:t>
            </a:r>
          </a:p>
          <a:p>
            <a:pPr marL="0" marR="635" indent="0" algn="just" fontAlgn="base">
              <a:lnSpc>
                <a:spcPct val="107000"/>
              </a:lnSpc>
              <a:spcBef>
                <a:spcPts val="0"/>
              </a:spcBef>
              <a:spcAft>
                <a:spcPts val="0"/>
              </a:spcAft>
              <a:buNone/>
            </a:pPr>
            <a:r>
              <a:rPr lang="en-US" sz="1800" dirty="0">
                <a:solidFill>
                  <a:srgbClr val="00000A"/>
                </a:solidFill>
                <a:latin typeface="Cambria" panose="02040503050406030204" pitchFamily="18" charset="0"/>
                <a:ea typeface="Cambria" panose="02040503050406030204" pitchFamily="18" charset="0"/>
                <a:cs typeface="Tahoma" panose="020B0604030504040204" pitchFamily="34" charset="0"/>
              </a:rPr>
              <a:t>              </a:t>
            </a:r>
            <a:r>
              <a:rPr lang="en-US" sz="1800" dirty="0">
                <a:solidFill>
                  <a:srgbClr val="00000A"/>
                </a:solidFill>
                <a:effectLst/>
                <a:latin typeface="Cambria" panose="02040503050406030204" pitchFamily="18" charset="0"/>
                <a:ea typeface="Cambria" panose="02040503050406030204" pitchFamily="18" charset="0"/>
                <a:cs typeface="Tahoma" panose="020B0604030504040204" pitchFamily="34" charset="0"/>
              </a:rPr>
              <a:t>the ophiolite conundrum.”  GSA., Inc., Special Paper #349 in Ophiolites and Oceanic Crust: New Insight from the Field Studies and the Drilling Program, 349, 3-12.</a:t>
            </a:r>
            <a:endPar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endParaRPr>
          </a:p>
          <a:p>
            <a:pPr marL="0" marR="635" indent="0" algn="just" fontAlgn="base">
              <a:lnSpc>
                <a:spcPct val="107000"/>
              </a:lnSpc>
              <a:spcBef>
                <a:spcPts val="0"/>
              </a:spcBef>
              <a:spcAft>
                <a:spcPts val="0"/>
              </a:spcAft>
              <a:buNone/>
            </a:pPr>
            <a:r>
              <a:rPr lang="en-US" sz="1800" u="sng"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a:t>
            </a:r>
            <a:r>
              <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²⁵</a:t>
            </a:r>
            <a:r>
              <a:rPr lang="en-US" sz="1800"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a:t>
            </a:r>
            <a:r>
              <a:rPr lang="en-US" sz="1800" b="1"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25</a:t>
            </a:r>
            <a:r>
              <a:rPr lang="en-US" sz="1800" b="1"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a:t>
            </a:r>
            <a:r>
              <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 Myers, L.S. (2008) </a:t>
            </a:r>
            <a:r>
              <a:rPr lang="en-US" sz="1800" u="sng"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a:t>
            </a:r>
            <a:r>
              <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A growing and expanding Earth is no longer questionable.” (Washington, D.C.: American Geophysical Union, Spring Meeting,.26a. Myers</a:t>
            </a:r>
            <a:r>
              <a:rPr lang="en-US" sz="1800"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a:t>
            </a:r>
            <a:r>
              <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³²</a:t>
            </a:r>
            <a:r>
              <a:rPr lang="en-US" sz="1800"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a:t>
            </a:r>
            <a:endPar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endParaRPr>
          </a:p>
          <a:p>
            <a:pPr marL="0" marR="635" indent="0" algn="just">
              <a:lnSpc>
                <a:spcPct val="107000"/>
              </a:lnSpc>
              <a:spcBef>
                <a:spcPts val="0"/>
              </a:spcBef>
              <a:spcAft>
                <a:spcPts val="0"/>
              </a:spcAft>
              <a:buNone/>
            </a:pPr>
            <a:r>
              <a:rPr lang="en-US" sz="1800" u="sng" dirty="0">
                <a:solidFill>
                  <a:srgbClr val="000000"/>
                </a:solidFill>
                <a:effectLst/>
                <a:latin typeface="Cambria" panose="02040503050406030204" pitchFamily="18" charset="0"/>
                <a:ea typeface="Cambria" panose="02040503050406030204" pitchFamily="18" charset="0"/>
                <a:cs typeface="Cambria Math" panose="02040503050406030204" pitchFamily="18" charset="0"/>
              </a:rPr>
              <a:t>⁽</a:t>
            </a:r>
            <a:r>
              <a:rPr lang="en-US" sz="18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²⁶</a:t>
            </a:r>
            <a:r>
              <a:rPr lang="en-US" sz="1800" dirty="0">
                <a:solidFill>
                  <a:srgbClr val="000000"/>
                </a:solidFill>
                <a:effectLst/>
                <a:latin typeface="Cambria" panose="02040503050406030204" pitchFamily="18" charset="0"/>
                <a:ea typeface="Cambria" panose="02040503050406030204" pitchFamily="18" charset="0"/>
                <a:cs typeface="Cambria Math" panose="02040503050406030204" pitchFamily="18" charset="0"/>
              </a:rPr>
              <a:t>⁾</a:t>
            </a:r>
            <a:r>
              <a:rPr lang="en-US" sz="1800" b="1" dirty="0">
                <a:solidFill>
                  <a:srgbClr val="000000"/>
                </a:solidFill>
                <a:effectLst/>
                <a:latin typeface="Cambria" panose="02040503050406030204" pitchFamily="18" charset="0"/>
                <a:ea typeface="Cambria" panose="02040503050406030204" pitchFamily="18" charset="0"/>
                <a:cs typeface="Cambria Math" panose="02040503050406030204" pitchFamily="18" charset="0"/>
              </a:rPr>
              <a:t>26</a:t>
            </a:r>
            <a:r>
              <a:rPr lang="en-US" sz="1800" dirty="0">
                <a:solidFill>
                  <a:srgbClr val="000000"/>
                </a:solidFill>
                <a:effectLst/>
                <a:latin typeface="Cambria" panose="02040503050406030204" pitchFamily="18" charset="0"/>
                <a:ea typeface="Cambria" panose="02040503050406030204" pitchFamily="18" charset="0"/>
                <a:cs typeface="Cambria Math" panose="02040503050406030204" pitchFamily="18" charset="0"/>
              </a:rPr>
              <a:t> </a:t>
            </a:r>
            <a:r>
              <a:rPr lang="en-US" sz="1800" b="1"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18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NASA</a:t>
            </a:r>
            <a:r>
              <a:rPr lang="en-US" sz="1800" dirty="0" err="1">
                <a:solidFill>
                  <a:srgbClr val="000000"/>
                </a:solidFill>
                <a:effectLst/>
                <a:latin typeface="Cambria" panose="02040503050406030204" pitchFamily="18" charset="0"/>
                <a:ea typeface="Cambria" panose="02040503050406030204" pitchFamily="18" charset="0"/>
                <a:cs typeface="Arial" panose="020B0604020202020204" pitchFamily="34" charset="0"/>
              </a:rPr>
              <a:t>snaps</a:t>
            </a:r>
            <a:r>
              <a:rPr lang="en-US" sz="1800" dirty="0">
                <a:solidFill>
                  <a:srgbClr val="000000"/>
                </a:solidFill>
                <a:effectLst/>
                <a:latin typeface="Cambria" panose="02040503050406030204" pitchFamily="18" charset="0"/>
                <a:ea typeface="Cambria" panose="02040503050406030204" pitchFamily="18" charset="0"/>
                <a:cs typeface="Arial" panose="020B0604020202020204" pitchFamily="34" charset="0"/>
              </a:rPr>
              <a:t> photo of remote planet. Information by Rick C. </a:t>
            </a:r>
            <a:r>
              <a:rPr lang="en-US" sz="1800" dirty="0" err="1">
                <a:solidFill>
                  <a:srgbClr val="000000"/>
                </a:solidFill>
                <a:effectLst/>
                <a:latin typeface="Cambria" panose="02040503050406030204" pitchFamily="18" charset="0"/>
                <a:ea typeface="Cambria" panose="02040503050406030204" pitchFamily="18" charset="0"/>
                <a:cs typeface="Arial" panose="020B0604020202020204" pitchFamily="34" charset="0"/>
              </a:rPr>
              <a:t>Hodgin</a:t>
            </a:r>
            <a:r>
              <a:rPr lang="en-US" sz="1800" b="1" dirty="0">
                <a:solidFill>
                  <a:srgbClr val="000000"/>
                </a:solidFill>
                <a:effectLst/>
                <a:latin typeface="Cambria" panose="02040503050406030204" pitchFamily="18" charset="0"/>
                <a:ea typeface="Cambria" panose="02040503050406030204" pitchFamily="18" charset="0"/>
                <a:cs typeface="Arial" panose="020B0604020202020204" pitchFamily="34" charset="0"/>
              </a:rPr>
              <a:t> (</a:t>
            </a:r>
            <a:r>
              <a:rPr lang="en-US" sz="1800" dirty="0">
                <a:solidFill>
                  <a:srgbClr val="000000"/>
                </a:solidFill>
                <a:effectLst/>
                <a:latin typeface="Cambria" panose="02040503050406030204" pitchFamily="18" charset="0"/>
                <a:ea typeface="Cambria" panose="02040503050406030204" pitchFamily="18" charset="0"/>
                <a:cs typeface="Arial" panose="020B0604020202020204" pitchFamily="34" charset="0"/>
              </a:rPr>
              <a:t>November 13, 2008). </a:t>
            </a:r>
          </a:p>
          <a:p>
            <a:pPr marL="0" marR="635" indent="0" algn="just">
              <a:lnSpc>
                <a:spcPct val="107000"/>
              </a:lnSpc>
              <a:spcBef>
                <a:spcPts val="0"/>
              </a:spcBef>
              <a:spcAft>
                <a:spcPts val="0"/>
              </a:spcAft>
              <a:buNone/>
            </a:pPr>
            <a:r>
              <a:rPr lang="en-US" sz="1800"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sz="1800" u="sng" dirty="0">
                <a:solidFill>
                  <a:srgbClr val="000000"/>
                </a:solidFill>
                <a:effectLst/>
                <a:latin typeface="Cambria" panose="02040503050406030204" pitchFamily="18" charset="0"/>
                <a:ea typeface="Cambria" panose="02040503050406030204" pitchFamily="18" charset="0"/>
                <a:cs typeface="Arial" panose="020B0604020202020204" pitchFamily="34" charset="0"/>
                <a:hlinkClick r:id="rId3"/>
              </a:rPr>
              <a:t>http://www.tgdaily.com/trendwatch-features/40192-nasa-snaps-photo-of-remote-planet-25-light-years-away-using-visible-light-</a:t>
            </a:r>
            <a:endPar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endParaRPr>
          </a:p>
          <a:p>
            <a:pPr marL="0" marR="635" indent="0" algn="just" fontAlgn="base">
              <a:lnSpc>
                <a:spcPct val="107000"/>
              </a:lnSpc>
              <a:spcBef>
                <a:spcPts val="0"/>
              </a:spcBef>
              <a:spcAft>
                <a:spcPts val="0"/>
              </a:spcAft>
              <a:buNone/>
            </a:pPr>
            <a:r>
              <a:rPr lang="en-US" sz="1800" u="sng"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a:t>
            </a:r>
            <a:r>
              <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²⁷</a:t>
            </a:r>
            <a:r>
              <a:rPr lang="en-US" sz="1800"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a:t>
            </a:r>
            <a:r>
              <a:rPr lang="en-US" sz="1800" b="1"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27</a:t>
            </a:r>
            <a:r>
              <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 </a:t>
            </a:r>
            <a:r>
              <a:rPr lang="en-US" sz="1800" b="1"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a:t>
            </a:r>
            <a:r>
              <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 Noel, D.  (2013). “Inside the Earth -- The </a:t>
            </a:r>
            <a:r>
              <a:rPr lang="en-US" sz="1800" dirty="0" err="1">
                <a:solidFill>
                  <a:srgbClr val="00000A"/>
                </a:solidFill>
                <a:effectLst/>
                <a:latin typeface="Cambria" panose="02040503050406030204" pitchFamily="18" charset="0"/>
                <a:ea typeface="Cambria" panose="02040503050406030204" pitchFamily="18" charset="0"/>
                <a:cs typeface="Calibri" panose="020F0502020204030204" pitchFamily="34" charset="0"/>
              </a:rPr>
              <a:t>Heartfire</a:t>
            </a:r>
            <a:r>
              <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 Model “.</a:t>
            </a:r>
          </a:p>
          <a:p>
            <a:pPr marL="0" marR="635" indent="0" algn="just">
              <a:lnSpc>
                <a:spcPct val="107000"/>
              </a:lnSpc>
              <a:spcBef>
                <a:spcPts val="0"/>
              </a:spcBef>
              <a:spcAft>
                <a:spcPts val="0"/>
              </a:spcAft>
              <a:buNone/>
            </a:pPr>
            <a:r>
              <a:rPr lang="en-US" sz="18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1800" dirty="0">
                <a:solidFill>
                  <a:srgbClr val="000000"/>
                </a:solidFill>
                <a:effectLst/>
                <a:latin typeface="Cambria" panose="02040503050406030204" pitchFamily="18" charset="0"/>
                <a:ea typeface="Cambria" panose="02040503050406030204" pitchFamily="18" charset="0"/>
                <a:cs typeface="Calibri" panose="020F0502020204030204" pitchFamily="34" charset="0"/>
                <a:hlinkClick r:id="rId4"/>
              </a:rPr>
              <a:t>http://www.aoi.com.au/bcw/Heartfire/index</a:t>
            </a:r>
            <a:r>
              <a:rPr lang="en-US" sz="18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endPar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endParaRPr>
          </a:p>
          <a:p>
            <a:pPr marL="0" marR="635" indent="0" algn="just" fontAlgn="base">
              <a:lnSpc>
                <a:spcPct val="107000"/>
              </a:lnSpc>
              <a:spcBef>
                <a:spcPts val="0"/>
              </a:spcBef>
              <a:spcAft>
                <a:spcPts val="0"/>
              </a:spcAft>
              <a:buNone/>
            </a:pPr>
            <a:r>
              <a:rPr lang="en-US" sz="1800" u="sng"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a:t>
            </a:r>
            <a:r>
              <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²⁸</a:t>
            </a:r>
            <a:r>
              <a:rPr lang="en-US" sz="1800"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a:t>
            </a:r>
            <a:r>
              <a:rPr lang="en-US" sz="1800" b="1"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28</a:t>
            </a:r>
            <a:r>
              <a:rPr lang="en-US" sz="1800" b="1" dirty="0">
                <a:solidFill>
                  <a:srgbClr val="00000A"/>
                </a:solidFill>
                <a:effectLst/>
                <a:latin typeface="Cambria" panose="02040503050406030204" pitchFamily="18" charset="0"/>
                <a:ea typeface="Cambria" panose="02040503050406030204" pitchFamily="18" charset="0"/>
                <a:cs typeface="Tahoma" panose="020B0604030504040204" pitchFamily="34" charset="0"/>
              </a:rPr>
              <a:t>.</a:t>
            </a:r>
            <a:r>
              <a:rPr lang="en-US" sz="1800" dirty="0">
                <a:solidFill>
                  <a:srgbClr val="00000A"/>
                </a:solidFill>
                <a:effectLst/>
                <a:latin typeface="Cambria" panose="02040503050406030204" pitchFamily="18" charset="0"/>
                <a:ea typeface="Cambria" panose="02040503050406030204" pitchFamily="18" charset="0"/>
                <a:cs typeface="Tahoma" panose="020B0604030504040204" pitchFamily="34" charset="0"/>
              </a:rPr>
              <a:t>Ollier, C. D. (2003).  “The Origin of Mountains on Expanding Earth, and other hypotheses”, in vol. “Why Expanding Earth?” (ed.) </a:t>
            </a:r>
            <a:r>
              <a:rPr lang="en-US" sz="1800" dirty="0" err="1">
                <a:solidFill>
                  <a:srgbClr val="00000A"/>
                </a:solidFill>
                <a:effectLst/>
                <a:latin typeface="Cambria" panose="02040503050406030204" pitchFamily="18" charset="0"/>
                <a:ea typeface="Cambria" panose="02040503050406030204" pitchFamily="18" charset="0"/>
                <a:cs typeface="Tahoma" panose="020B0604030504040204" pitchFamily="34" charset="0"/>
              </a:rPr>
              <a:t>Scalera</a:t>
            </a:r>
            <a:r>
              <a:rPr lang="en-US" sz="1800" dirty="0">
                <a:solidFill>
                  <a:srgbClr val="00000A"/>
                </a:solidFill>
                <a:effectLst/>
                <a:latin typeface="Cambria" panose="02040503050406030204" pitchFamily="18" charset="0"/>
                <a:ea typeface="Cambria" panose="02040503050406030204" pitchFamily="18" charset="0"/>
                <a:cs typeface="Tahoma" panose="020B0604030504040204" pitchFamily="34" charset="0"/>
              </a:rPr>
              <a:t> G.: and Jacob K-H. Rome (2003).       </a:t>
            </a:r>
            <a:endPar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endParaRPr>
          </a:p>
          <a:p>
            <a:pPr marL="0" marR="635" indent="0" algn="just" fontAlgn="base">
              <a:lnSpc>
                <a:spcPct val="107000"/>
              </a:lnSpc>
              <a:spcBef>
                <a:spcPts val="0"/>
              </a:spcBef>
              <a:spcAft>
                <a:spcPts val="0"/>
              </a:spcAft>
              <a:buNone/>
            </a:pPr>
            <a:r>
              <a:rPr lang="en-US" sz="1800" u="sng"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a:t>
            </a:r>
            <a:r>
              <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²</a:t>
            </a:r>
            <a:r>
              <a:rPr lang="en-US" sz="1800" dirty="0">
                <a:solidFill>
                  <a:srgbClr val="00000A"/>
                </a:solidFill>
                <a:effectLst/>
                <a:latin typeface="Cambria" panose="02040503050406030204" pitchFamily="18" charset="0"/>
                <a:ea typeface="Cambria" panose="02040503050406030204" pitchFamily="18" charset="0"/>
                <a:cs typeface="Verdana" panose="020B0604030504040204" pitchFamily="34" charset="0"/>
              </a:rPr>
              <a:t>⁹</a:t>
            </a:r>
            <a:r>
              <a:rPr lang="en-US" sz="1800"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a:t>
            </a:r>
            <a:r>
              <a:rPr lang="en-US" sz="1800" b="1"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29</a:t>
            </a:r>
            <a:r>
              <a:rPr lang="en-US" sz="1800" dirty="0">
                <a:solidFill>
                  <a:srgbClr val="00000A"/>
                </a:solidFill>
                <a:effectLst/>
                <a:latin typeface="Cambria" panose="02040503050406030204" pitchFamily="18" charset="0"/>
                <a:ea typeface="Cambria" panose="02040503050406030204" pitchFamily="18" charset="0"/>
                <a:cs typeface="Tahoma" panose="020B0604030504040204" pitchFamily="34" charset="0"/>
              </a:rPr>
              <a:t>. </a:t>
            </a:r>
            <a:r>
              <a:rPr lang="en-US" sz="1800" dirty="0" err="1">
                <a:solidFill>
                  <a:srgbClr val="00000A"/>
                </a:solidFill>
                <a:effectLst/>
                <a:latin typeface="Cambria" panose="02040503050406030204" pitchFamily="18" charset="0"/>
                <a:ea typeface="Cambria" panose="02040503050406030204" pitchFamily="18" charset="0"/>
                <a:cs typeface="Calibri" panose="020F0502020204030204" pitchFamily="34" charset="0"/>
              </a:rPr>
              <a:t>Orlenok</a:t>
            </a:r>
            <a:r>
              <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 V. (2010).  “Global volcanism and </a:t>
            </a:r>
            <a:r>
              <a:rPr lang="en-US" sz="1800" dirty="0" err="1">
                <a:solidFill>
                  <a:srgbClr val="00000A"/>
                </a:solidFill>
                <a:effectLst/>
                <a:latin typeface="Cambria" panose="02040503050406030204" pitchFamily="18" charset="0"/>
                <a:ea typeface="Cambria" panose="02040503050406030204" pitchFamily="18" charset="0"/>
                <a:cs typeface="Calibri" panose="020F0502020204030204" pitchFamily="34" charset="0"/>
              </a:rPr>
              <a:t>oceanization</a:t>
            </a:r>
            <a:r>
              <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 of the Earth and planets. </a:t>
            </a:r>
            <a:r>
              <a:rPr lang="en-US" sz="1800" dirty="0">
                <a:solidFill>
                  <a:srgbClr val="000000"/>
                </a:solidFill>
                <a:effectLst/>
                <a:latin typeface="Cambria" panose="02040503050406030204" pitchFamily="18" charset="0"/>
                <a:ea typeface="Cambria" panose="02040503050406030204" pitchFamily="18" charset="0"/>
                <a:cs typeface="Arial Unicode MS"/>
              </a:rPr>
              <a:t>Kaliningrad: </a:t>
            </a:r>
            <a:r>
              <a:rPr lang="en-US" sz="1800" dirty="0" err="1">
                <a:solidFill>
                  <a:srgbClr val="000000"/>
                </a:solidFill>
                <a:effectLst/>
                <a:latin typeface="Cambria" panose="02040503050406030204" pitchFamily="18" charset="0"/>
                <a:ea typeface="Cambria" panose="02040503050406030204" pitchFamily="18" charset="0"/>
                <a:cs typeface="Arial Unicode MS"/>
              </a:rPr>
              <a:t>I.Kant</a:t>
            </a:r>
            <a:r>
              <a:rPr lang="en-US" sz="1800" dirty="0">
                <a:solidFill>
                  <a:srgbClr val="000000"/>
                </a:solidFill>
                <a:effectLst/>
                <a:latin typeface="Cambria" panose="02040503050406030204" pitchFamily="18" charset="0"/>
                <a:ea typeface="Cambria" panose="02040503050406030204" pitchFamily="18" charset="0"/>
                <a:cs typeface="Arial Unicode MS"/>
              </a:rPr>
              <a:t> State University of Russia Press, 167.</a:t>
            </a:r>
            <a:endPar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endParaRPr>
          </a:p>
          <a:p>
            <a:pPr marL="0" marR="635" indent="0" algn="just" fontAlgn="base">
              <a:lnSpc>
                <a:spcPct val="107000"/>
              </a:lnSpc>
              <a:spcBef>
                <a:spcPts val="0"/>
              </a:spcBef>
              <a:spcAft>
                <a:spcPts val="0"/>
              </a:spcAft>
              <a:buNone/>
            </a:pPr>
            <a:r>
              <a:rPr lang="en-US" sz="1800" u="sng"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a:t>
            </a:r>
            <a:r>
              <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³⁰</a:t>
            </a:r>
            <a:r>
              <a:rPr lang="en-US" sz="1800"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a:t>
            </a:r>
            <a:r>
              <a:rPr lang="en-US" sz="1800" b="1"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30</a:t>
            </a:r>
            <a:r>
              <a:rPr lang="en-US" sz="1800" b="1" dirty="0">
                <a:solidFill>
                  <a:srgbClr val="00000A"/>
                </a:solidFill>
                <a:effectLst/>
                <a:latin typeface="Cambria" panose="02040503050406030204" pitchFamily="18" charset="0"/>
                <a:ea typeface="Cambria" panose="02040503050406030204" pitchFamily="18" charset="0"/>
                <a:cs typeface="Tahoma" panose="020B0604030504040204" pitchFamily="34" charset="0"/>
              </a:rPr>
              <a:t>. </a:t>
            </a:r>
            <a:r>
              <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Owen, Hugh. “The Earth Is Expanding and We Don't Know Why.”  in New Scientist, No. 22, Nov. 22, 1984. 27-</a:t>
            </a:r>
          </a:p>
          <a:p>
            <a:pPr marL="0" marR="635" indent="0" algn="just" fontAlgn="base">
              <a:lnSpc>
                <a:spcPct val="107000"/>
              </a:lnSpc>
              <a:spcBef>
                <a:spcPts val="0"/>
              </a:spcBef>
              <a:spcAft>
                <a:spcPts val="0"/>
              </a:spcAft>
              <a:buNone/>
            </a:pPr>
            <a:r>
              <a:rPr lang="en-US" sz="1800"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a:t>
            </a:r>
            <a:r>
              <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³¹</a:t>
            </a:r>
            <a:r>
              <a:rPr lang="en-US" sz="1800"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a:t>
            </a:r>
            <a:r>
              <a:rPr lang="en-US" sz="1800" b="1"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31</a:t>
            </a:r>
            <a:r>
              <a:rPr lang="en-US" sz="1800" b="1" dirty="0">
                <a:solidFill>
                  <a:srgbClr val="00000A"/>
                </a:solidFill>
                <a:effectLst/>
                <a:latin typeface="Cambria" panose="02040503050406030204" pitchFamily="18" charset="0"/>
                <a:ea typeface="Cambria" panose="02040503050406030204" pitchFamily="18" charset="0"/>
                <a:cs typeface="Tahoma" panose="020B0604030504040204" pitchFamily="34" charset="0"/>
              </a:rPr>
              <a:t>. </a:t>
            </a:r>
            <a:r>
              <a:rPr lang="en-US" sz="1800" u="sng" dirty="0" err="1">
                <a:effectLst/>
                <a:latin typeface="Cambria" panose="02040503050406030204" pitchFamily="18" charset="0"/>
                <a:ea typeface="Cambria" panose="020405030504060302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Romanowicz</a:t>
            </a:r>
            <a:r>
              <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 B. and Y. Gung.  “Superplumes from the Core-Mantle Boundary to the Lithosphere:  </a:t>
            </a:r>
            <a:r>
              <a:rPr lang="en-US" sz="1800" dirty="0">
                <a:solidFill>
                  <a:srgbClr val="00000A"/>
                </a:solidFill>
                <a:effectLst/>
                <a:latin typeface="Cambria" panose="02040503050406030204" pitchFamily="18" charset="0"/>
                <a:ea typeface="Cambria" panose="02040503050406030204" pitchFamily="18" charset="0"/>
                <a:cs typeface="Tahoma" panose="020B0604030504040204" pitchFamily="34" charset="0"/>
              </a:rPr>
              <a:t>Implications for Heat Flux.” Science 96.5567. </a:t>
            </a:r>
          </a:p>
          <a:p>
            <a:pPr marL="0" marR="635" indent="0" algn="just" fontAlgn="base">
              <a:lnSpc>
                <a:spcPct val="107000"/>
              </a:lnSpc>
              <a:spcBef>
                <a:spcPts val="0"/>
              </a:spcBef>
              <a:spcAft>
                <a:spcPts val="0"/>
              </a:spcAft>
              <a:buNone/>
            </a:pPr>
            <a:r>
              <a:rPr lang="en-US" sz="1800" dirty="0">
                <a:solidFill>
                  <a:srgbClr val="00000A"/>
                </a:solidFill>
                <a:latin typeface="Cambria" panose="02040503050406030204" pitchFamily="18" charset="0"/>
                <a:ea typeface="Cambria" panose="02040503050406030204" pitchFamily="18" charset="0"/>
                <a:cs typeface="Tahoma" panose="020B0604030504040204" pitchFamily="34" charset="0"/>
              </a:rPr>
              <a:t>               </a:t>
            </a:r>
            <a:r>
              <a:rPr lang="en-US" sz="1800" dirty="0">
                <a:solidFill>
                  <a:srgbClr val="00000A"/>
                </a:solidFill>
                <a:effectLst/>
                <a:latin typeface="Cambria" panose="02040503050406030204" pitchFamily="18" charset="0"/>
                <a:ea typeface="Cambria" panose="02040503050406030204" pitchFamily="18" charset="0"/>
                <a:cs typeface="Tahoma" panose="020B0604030504040204" pitchFamily="34" charset="0"/>
              </a:rPr>
              <a:t>(Stanford, CA: Highwire Press, 2002)</a:t>
            </a:r>
            <a:r>
              <a:rPr lang="en-US" sz="1800" i="1" dirty="0">
                <a:solidFill>
                  <a:srgbClr val="00000A"/>
                </a:solidFill>
                <a:effectLst/>
                <a:latin typeface="Cambria" panose="02040503050406030204" pitchFamily="18" charset="0"/>
                <a:ea typeface="Cambria" panose="02040503050406030204" pitchFamily="18" charset="0"/>
                <a:cs typeface="Tahoma" panose="020B0604030504040204" pitchFamily="34" charset="0"/>
              </a:rPr>
              <a:t>.</a:t>
            </a:r>
            <a:r>
              <a:rPr lang="en-US" sz="1800" dirty="0">
                <a:solidFill>
                  <a:srgbClr val="00000A"/>
                </a:solidFill>
                <a:effectLst/>
                <a:latin typeface="Cambria" panose="02040503050406030204" pitchFamily="18" charset="0"/>
                <a:ea typeface="Cambria" panose="02040503050406030204" pitchFamily="18" charset="0"/>
                <a:cs typeface="Tahoma" panose="020B0604030504040204" pitchFamily="34" charset="0"/>
              </a:rPr>
              <a:t>513-516.  DOI: 10.1126/science.1069404.</a:t>
            </a:r>
            <a:endPar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endParaRPr>
          </a:p>
          <a:p>
            <a:pPr marL="0" marR="635" indent="0" algn="just" fontAlgn="base">
              <a:lnSpc>
                <a:spcPct val="107000"/>
              </a:lnSpc>
              <a:spcBef>
                <a:spcPts val="0"/>
              </a:spcBef>
              <a:spcAft>
                <a:spcPts val="0"/>
              </a:spcAft>
              <a:buNone/>
            </a:pPr>
            <a:r>
              <a:rPr lang="en-US" sz="1800" u="sng"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a:t>
            </a:r>
            <a:r>
              <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³²</a:t>
            </a:r>
            <a:r>
              <a:rPr lang="en-US" sz="1800"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a:t>
            </a:r>
            <a:r>
              <a:rPr lang="en-US" sz="1800" b="1"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32</a:t>
            </a:r>
            <a:r>
              <a:rPr lang="en-US" sz="1800" b="1" dirty="0">
                <a:solidFill>
                  <a:srgbClr val="00000A"/>
                </a:solidFill>
                <a:effectLst/>
                <a:latin typeface="Cambria" panose="02040503050406030204" pitchFamily="18" charset="0"/>
                <a:ea typeface="Cambria" panose="02040503050406030204" pitchFamily="18" charset="0"/>
                <a:cs typeface="Tahoma" panose="020B0604030504040204" pitchFamily="34" charset="0"/>
              </a:rPr>
              <a:t> </a:t>
            </a:r>
            <a:r>
              <a:rPr lang="en-US" sz="1800" dirty="0" err="1">
                <a:solidFill>
                  <a:srgbClr val="00000A"/>
                </a:solidFill>
                <a:effectLst/>
                <a:latin typeface="Cambria" panose="02040503050406030204" pitchFamily="18" charset="0"/>
                <a:ea typeface="Cambria" panose="02040503050406030204" pitchFamily="18" charset="0"/>
                <a:cs typeface="Tahoma" panose="020B0604030504040204" pitchFamily="34" charset="0"/>
              </a:rPr>
              <a:t>Scalera</a:t>
            </a:r>
            <a:r>
              <a:rPr lang="en-US" sz="1800" dirty="0">
                <a:solidFill>
                  <a:srgbClr val="00000A"/>
                </a:solidFill>
                <a:effectLst/>
                <a:latin typeface="Cambria" panose="02040503050406030204" pitchFamily="18" charset="0"/>
                <a:ea typeface="Cambria" panose="02040503050406030204" pitchFamily="18" charset="0"/>
                <a:cs typeface="Tahoma" panose="020B0604030504040204" pitchFamily="34" charset="0"/>
              </a:rPr>
              <a:t>, Giancarlo (</a:t>
            </a:r>
            <a:r>
              <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2003)</a:t>
            </a:r>
            <a:r>
              <a:rPr lang="en-US" sz="1800" dirty="0">
                <a:solidFill>
                  <a:srgbClr val="00000A"/>
                </a:solidFill>
                <a:effectLst/>
                <a:latin typeface="Cambria" panose="02040503050406030204" pitchFamily="18" charset="0"/>
                <a:ea typeface="Cambria" panose="02040503050406030204" pitchFamily="18" charset="0"/>
                <a:cs typeface="Tahoma" panose="020B0604030504040204" pitchFamily="34" charset="0"/>
              </a:rPr>
              <a:t>. ‘The Expanding Earth: sound idea for the new millennium.” </a:t>
            </a:r>
            <a:r>
              <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In   Giancarlo </a:t>
            </a:r>
            <a:r>
              <a:rPr lang="en-US" sz="1800" dirty="0" err="1">
                <a:solidFill>
                  <a:srgbClr val="00000A"/>
                </a:solidFill>
                <a:effectLst/>
                <a:latin typeface="Cambria" panose="02040503050406030204" pitchFamily="18" charset="0"/>
                <a:ea typeface="Cambria" panose="02040503050406030204" pitchFamily="18" charset="0"/>
                <a:cs typeface="Calibri" panose="020F0502020204030204" pitchFamily="34" charset="0"/>
              </a:rPr>
              <a:t>Scalera</a:t>
            </a:r>
            <a:r>
              <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 and Karl-Heinz Jacob (eds): Why Expanding Earth? </a:t>
            </a:r>
            <a:endParaRPr lang="en-US" sz="1800" dirty="0">
              <a:solidFill>
                <a:srgbClr val="00000A"/>
              </a:solidFill>
              <a:latin typeface="Cambria" panose="02040503050406030204" pitchFamily="18" charset="0"/>
              <a:ea typeface="Cambria" panose="02040503050406030204" pitchFamily="18" charset="0"/>
              <a:cs typeface="Calibri" panose="020F0502020204030204" pitchFamily="34" charset="0"/>
            </a:endParaRPr>
          </a:p>
          <a:p>
            <a:pPr marL="0" marR="635" indent="0" algn="just" fontAlgn="base">
              <a:lnSpc>
                <a:spcPct val="107000"/>
              </a:lnSpc>
              <a:spcBef>
                <a:spcPts val="0"/>
              </a:spcBef>
              <a:spcAft>
                <a:spcPts val="0"/>
              </a:spcAft>
              <a:buNone/>
            </a:pPr>
            <a:r>
              <a:rPr lang="en-US" sz="1800" i="1"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             Proceedings of the </a:t>
            </a:r>
            <a:r>
              <a:rPr lang="en-US" sz="1800" i="1" dirty="0" err="1">
                <a:solidFill>
                  <a:srgbClr val="00000A"/>
                </a:solidFill>
                <a:effectLst/>
                <a:latin typeface="Cambria" panose="02040503050406030204" pitchFamily="18" charset="0"/>
                <a:ea typeface="Cambria" panose="02040503050406030204" pitchFamily="18" charset="0"/>
                <a:cs typeface="Calibri" panose="020F0502020204030204" pitchFamily="34" charset="0"/>
              </a:rPr>
              <a:t>Lautenthal</a:t>
            </a:r>
            <a:r>
              <a:rPr lang="en-US" sz="1800" i="1"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 Colloquium, held on May 26, 2001 </a:t>
            </a:r>
            <a:r>
              <a:rPr lang="en-US" sz="1800" i="1" dirty="0" err="1">
                <a:solidFill>
                  <a:srgbClr val="00000A"/>
                </a:solidFill>
                <a:effectLst/>
                <a:latin typeface="Cambria" panose="02040503050406030204" pitchFamily="18" charset="0"/>
                <a:ea typeface="Cambria" panose="02040503050406030204" pitchFamily="18" charset="0"/>
                <a:cs typeface="Calibri" panose="020F0502020204030204" pitchFamily="34" charset="0"/>
              </a:rPr>
              <a:t>Honour</a:t>
            </a:r>
            <a:r>
              <a:rPr lang="en-US" sz="1800" i="1"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 off </a:t>
            </a:r>
            <a:r>
              <a:rPr lang="en-US" sz="1800" i="1" dirty="0" err="1">
                <a:solidFill>
                  <a:srgbClr val="00000A"/>
                </a:solidFill>
                <a:effectLst/>
                <a:latin typeface="Cambria" panose="02040503050406030204" pitchFamily="18" charset="0"/>
                <a:ea typeface="Cambria" panose="02040503050406030204" pitchFamily="18" charset="0"/>
                <a:cs typeface="Calibri" panose="020F0502020204030204" pitchFamily="34" charset="0"/>
              </a:rPr>
              <a:t>OttChistoph</a:t>
            </a:r>
            <a:r>
              <a:rPr lang="en-US" sz="1800" i="1"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 Hilgenberg. </a:t>
            </a:r>
            <a:r>
              <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INGV, Rome.</a:t>
            </a:r>
          </a:p>
          <a:p>
            <a:pPr marL="0" marR="635" indent="0" algn="just" fontAlgn="base">
              <a:lnSpc>
                <a:spcPct val="107000"/>
              </a:lnSpc>
              <a:spcBef>
                <a:spcPts val="0"/>
              </a:spcBef>
              <a:spcAft>
                <a:spcPts val="0"/>
              </a:spcAft>
              <a:buNone/>
            </a:pPr>
            <a:r>
              <a:rPr lang="en-US" sz="1800"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a:t>
            </a:r>
            <a:r>
              <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³³</a:t>
            </a:r>
            <a:r>
              <a:rPr lang="en-US" sz="1800"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a:t>
            </a:r>
            <a:r>
              <a:rPr lang="en-US" sz="1800" b="1"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33</a:t>
            </a:r>
            <a:r>
              <a:rPr lang="en-US" sz="1800" dirty="0">
                <a:solidFill>
                  <a:srgbClr val="00000A"/>
                </a:solidFill>
                <a:effectLst/>
                <a:latin typeface="Cambria" panose="02040503050406030204" pitchFamily="18" charset="0"/>
                <a:ea typeface="Cambria" panose="02040503050406030204" pitchFamily="18" charset="0"/>
                <a:cs typeface="Tahoma" panose="020B0604030504040204" pitchFamily="34" charset="0"/>
              </a:rPr>
              <a:t>. </a:t>
            </a:r>
            <a:r>
              <a:rPr lang="en-US" sz="1800" dirty="0" err="1">
                <a:solidFill>
                  <a:srgbClr val="00000A"/>
                </a:solidFill>
                <a:effectLst/>
                <a:latin typeface="Cambria" panose="02040503050406030204" pitchFamily="18" charset="0"/>
                <a:ea typeface="Cambria" panose="02040503050406030204" pitchFamily="18" charset="0"/>
                <a:cs typeface="Calibri" panose="020F0502020204030204" pitchFamily="34" charset="0"/>
              </a:rPr>
              <a:t>Scalera</a:t>
            </a:r>
            <a:r>
              <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 Giancarlo (editor in chief): Hilgenberg, O. C. (2003/1933/1939) “Formation and development of the: contraction or expansion.” In Giancarlo </a:t>
            </a:r>
            <a:r>
              <a:rPr lang="en-US" sz="1800" dirty="0" err="1">
                <a:solidFill>
                  <a:srgbClr val="00000A"/>
                </a:solidFill>
                <a:effectLst/>
                <a:latin typeface="Cambria" panose="02040503050406030204" pitchFamily="18" charset="0"/>
                <a:ea typeface="Cambria" panose="02040503050406030204" pitchFamily="18" charset="0"/>
                <a:cs typeface="Calibri" panose="020F0502020204030204" pitchFamily="34" charset="0"/>
              </a:rPr>
              <a:t>Scalera</a:t>
            </a:r>
            <a:r>
              <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 and</a:t>
            </a:r>
          </a:p>
          <a:p>
            <a:pPr marL="0" marR="635" indent="0" algn="just" fontAlgn="base">
              <a:lnSpc>
                <a:spcPct val="107000"/>
              </a:lnSpc>
              <a:spcBef>
                <a:spcPts val="0"/>
              </a:spcBef>
              <a:spcAft>
                <a:spcPts val="0"/>
              </a:spcAft>
              <a:buNone/>
            </a:pPr>
            <a:r>
              <a:rPr lang="en-US" sz="1800" dirty="0">
                <a:solidFill>
                  <a:srgbClr val="00000A"/>
                </a:solidFill>
                <a:latin typeface="Cambria" panose="02040503050406030204" pitchFamily="18" charset="0"/>
                <a:ea typeface="Cambria" panose="02040503050406030204" pitchFamily="18" charset="0"/>
                <a:cs typeface="Calibri" panose="020F0502020204030204" pitchFamily="34" charset="0"/>
              </a:rPr>
              <a:t>              </a:t>
            </a:r>
            <a:r>
              <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Karl-Heinz Jacob (eds): Why Expanding Earth?</a:t>
            </a:r>
            <a:r>
              <a:rPr lang="en-US" sz="1800" i="1"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 Proceedings of the </a:t>
            </a:r>
            <a:r>
              <a:rPr lang="en-US" sz="1800" i="1" dirty="0" err="1">
                <a:solidFill>
                  <a:srgbClr val="00000A"/>
                </a:solidFill>
                <a:effectLst/>
                <a:latin typeface="Cambria" panose="02040503050406030204" pitchFamily="18" charset="0"/>
                <a:ea typeface="Cambria" panose="02040503050406030204" pitchFamily="18" charset="0"/>
                <a:cs typeface="Calibri" panose="020F0502020204030204" pitchFamily="34" charset="0"/>
              </a:rPr>
              <a:t>Lautenthal</a:t>
            </a:r>
            <a:r>
              <a:rPr lang="en-US" sz="1800" i="1"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 Colloquium, held on May 26, 2001 </a:t>
            </a:r>
            <a:r>
              <a:rPr lang="en-US" sz="1800" i="1" dirty="0" err="1">
                <a:solidFill>
                  <a:srgbClr val="00000A"/>
                </a:solidFill>
                <a:effectLst/>
                <a:latin typeface="Cambria" panose="02040503050406030204" pitchFamily="18" charset="0"/>
                <a:ea typeface="Cambria" panose="02040503050406030204" pitchFamily="18" charset="0"/>
                <a:cs typeface="Calibri" panose="020F0502020204030204" pitchFamily="34" charset="0"/>
              </a:rPr>
              <a:t>Honour</a:t>
            </a:r>
            <a:r>
              <a:rPr lang="en-US" sz="1800" i="1"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 off </a:t>
            </a:r>
            <a:r>
              <a:rPr lang="en-US" sz="1800" i="1" dirty="0" err="1">
                <a:solidFill>
                  <a:srgbClr val="00000A"/>
                </a:solidFill>
                <a:effectLst/>
                <a:latin typeface="Cambria" panose="02040503050406030204" pitchFamily="18" charset="0"/>
                <a:ea typeface="Cambria" panose="02040503050406030204" pitchFamily="18" charset="0"/>
                <a:cs typeface="Calibri" panose="020F0502020204030204" pitchFamily="34" charset="0"/>
              </a:rPr>
              <a:t>OttChistoph</a:t>
            </a:r>
            <a:r>
              <a:rPr lang="en-US" sz="1800" i="1"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 Hilgenberg. </a:t>
            </a:r>
            <a:r>
              <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INGV, Rome 2003</a:t>
            </a:r>
          </a:p>
          <a:p>
            <a:pPr marL="0" marR="635" indent="0" algn="just" fontAlgn="base">
              <a:lnSpc>
                <a:spcPct val="107000"/>
              </a:lnSpc>
              <a:spcBef>
                <a:spcPts val="0"/>
              </a:spcBef>
              <a:spcAft>
                <a:spcPts val="0"/>
              </a:spcAft>
              <a:buNone/>
            </a:pPr>
            <a:r>
              <a:rPr lang="en-US" sz="1800" u="sng"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a:t>
            </a:r>
            <a:r>
              <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³⁴</a:t>
            </a:r>
            <a:r>
              <a:rPr lang="en-US" sz="1800"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a:t>
            </a:r>
            <a:r>
              <a:rPr lang="en-US" sz="1800" b="1"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34</a:t>
            </a:r>
            <a:r>
              <a:rPr lang="en-US" sz="1800" b="1" dirty="0">
                <a:solidFill>
                  <a:srgbClr val="00000A"/>
                </a:solidFill>
                <a:effectLst/>
                <a:latin typeface="Cambria" panose="02040503050406030204" pitchFamily="18" charset="0"/>
                <a:ea typeface="Cambria" panose="02040503050406030204" pitchFamily="18" charset="0"/>
                <a:cs typeface="Tahoma" panose="020B0604030504040204" pitchFamily="34" charset="0"/>
              </a:rPr>
              <a:t>. </a:t>
            </a:r>
            <a:r>
              <a:rPr lang="en-US" sz="1800" dirty="0" err="1">
                <a:solidFill>
                  <a:srgbClr val="00000A"/>
                </a:solidFill>
                <a:effectLst/>
                <a:latin typeface="Cambria" panose="02040503050406030204" pitchFamily="18" charset="0"/>
                <a:ea typeface="Cambria" panose="02040503050406030204" pitchFamily="18" charset="0"/>
                <a:cs typeface="Tahoma" panose="020B0604030504040204" pitchFamily="34" charset="0"/>
              </a:rPr>
              <a:t>Scalera</a:t>
            </a:r>
            <a:r>
              <a:rPr lang="en-US" sz="1800" dirty="0">
                <a:solidFill>
                  <a:srgbClr val="00000A"/>
                </a:solidFill>
                <a:effectLst/>
                <a:latin typeface="Cambria" panose="02040503050406030204" pitchFamily="18" charset="0"/>
                <a:ea typeface="Cambria" panose="02040503050406030204" pitchFamily="18" charset="0"/>
                <a:cs typeface="Tahoma" panose="020B0604030504040204" pitchFamily="34" charset="0"/>
              </a:rPr>
              <a:t> Giancarlo (2011). “The Earth Expansion Evidence, A challenge for geology, geophysics and astronomy”. Contribution to the Interdisciplinary Workshop, held in</a:t>
            </a:r>
          </a:p>
          <a:p>
            <a:pPr marL="0" marR="635" indent="0" algn="just" fontAlgn="base">
              <a:lnSpc>
                <a:spcPct val="107000"/>
              </a:lnSpc>
              <a:spcBef>
                <a:spcPts val="0"/>
              </a:spcBef>
              <a:spcAft>
                <a:spcPts val="0"/>
              </a:spcAft>
              <a:buNone/>
            </a:pPr>
            <a:r>
              <a:rPr lang="en-US" sz="1800" dirty="0">
                <a:solidFill>
                  <a:srgbClr val="00000A"/>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rgbClr val="00000A"/>
                </a:solidFill>
                <a:effectLst/>
                <a:latin typeface="Cambria" panose="02040503050406030204" pitchFamily="18" charset="0"/>
                <a:ea typeface="Cambria" panose="02040503050406030204" pitchFamily="18" charset="0"/>
                <a:cs typeface="Tahoma" panose="020B0604030504040204" pitchFamily="34" charset="0"/>
              </a:rPr>
              <a:t>Erice</a:t>
            </a:r>
            <a:r>
              <a:rPr lang="en-US" sz="1800" dirty="0">
                <a:solidFill>
                  <a:srgbClr val="00000A"/>
                </a:solidFill>
                <a:effectLst/>
                <a:latin typeface="Cambria" panose="02040503050406030204" pitchFamily="18" charset="0"/>
                <a:ea typeface="Cambria" panose="02040503050406030204" pitchFamily="18" charset="0"/>
                <a:cs typeface="Tahoma" panose="020B0604030504040204" pitchFamily="34" charset="0"/>
              </a:rPr>
              <a:t>, Sicily, Italy (4-9 October 2011). Post-conference publication edited by Giancarlo </a:t>
            </a:r>
            <a:r>
              <a:rPr lang="en-US" sz="1800" dirty="0" err="1">
                <a:solidFill>
                  <a:srgbClr val="00000A"/>
                </a:solidFill>
                <a:effectLst/>
                <a:latin typeface="Cambria" panose="02040503050406030204" pitchFamily="18" charset="0"/>
                <a:ea typeface="Cambria" panose="02040503050406030204" pitchFamily="18" charset="0"/>
                <a:cs typeface="Tahoma" panose="020B0604030504040204" pitchFamily="34" charset="0"/>
              </a:rPr>
              <a:t>Scalera</a:t>
            </a:r>
            <a:r>
              <a:rPr lang="en-US" sz="1800" dirty="0">
                <a:solidFill>
                  <a:srgbClr val="00000A"/>
                </a:solidFill>
                <a:effectLst/>
                <a:latin typeface="Cambria" panose="02040503050406030204" pitchFamily="18" charset="0"/>
                <a:ea typeface="Cambria" panose="02040503050406030204" pitchFamily="18" charset="0"/>
                <a:cs typeface="Tahoma" panose="020B0604030504040204" pitchFamily="34" charset="0"/>
              </a:rPr>
              <a:t> (editor in chief), </a:t>
            </a:r>
            <a:r>
              <a:rPr lang="en-US" sz="1800" dirty="0" err="1">
                <a:solidFill>
                  <a:srgbClr val="00000A"/>
                </a:solidFill>
                <a:effectLst/>
                <a:latin typeface="Cambria" panose="02040503050406030204" pitchFamily="18" charset="0"/>
                <a:ea typeface="Cambria" panose="02040503050406030204" pitchFamily="18" charset="0"/>
                <a:cs typeface="Tahoma" panose="020B0604030504040204" pitchFamily="34" charset="0"/>
              </a:rPr>
              <a:t>EnzoBoschi</a:t>
            </a:r>
            <a:r>
              <a:rPr lang="en-US" sz="1800" dirty="0">
                <a:solidFill>
                  <a:srgbClr val="00000A"/>
                </a:solidFill>
                <a:effectLst/>
                <a:latin typeface="Cambria" panose="02040503050406030204" pitchFamily="18" charset="0"/>
                <a:ea typeface="Cambria" panose="02040503050406030204" pitchFamily="18" charset="0"/>
                <a:cs typeface="Tahoma" panose="020B0604030504040204" pitchFamily="34" charset="0"/>
              </a:rPr>
              <a:t>, and Stefan </a:t>
            </a:r>
            <a:r>
              <a:rPr lang="en-US" sz="1800" dirty="0" err="1">
                <a:solidFill>
                  <a:srgbClr val="00000A"/>
                </a:solidFill>
                <a:effectLst/>
                <a:latin typeface="Cambria" panose="02040503050406030204" pitchFamily="18" charset="0"/>
                <a:ea typeface="Cambria" panose="02040503050406030204" pitchFamily="18" charset="0"/>
                <a:cs typeface="Tahoma" panose="020B0604030504040204" pitchFamily="34" charset="0"/>
              </a:rPr>
              <a:t>Cwojdziński</a:t>
            </a:r>
            <a:r>
              <a:rPr lang="en-US" sz="1800" dirty="0">
                <a:solidFill>
                  <a:srgbClr val="00000A"/>
                </a:solidFill>
                <a:effectLst/>
                <a:latin typeface="Cambria" panose="02040503050406030204" pitchFamily="18" charset="0"/>
                <a:ea typeface="Cambria" panose="02040503050406030204" pitchFamily="18" charset="0"/>
                <a:cs typeface="Tahoma" panose="020B0604030504040204" pitchFamily="34" charset="0"/>
              </a:rPr>
              <a:t>. Rome(2012), 492.</a:t>
            </a:r>
            <a:endPar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endParaRPr>
          </a:p>
          <a:p>
            <a:pPr marL="0" marR="635" indent="0" algn="just" fontAlgn="base">
              <a:lnSpc>
                <a:spcPct val="107000"/>
              </a:lnSpc>
              <a:spcBef>
                <a:spcPts val="0"/>
              </a:spcBef>
              <a:spcAft>
                <a:spcPts val="0"/>
              </a:spcAft>
              <a:buNone/>
            </a:pPr>
            <a:r>
              <a:rPr lang="en-US" sz="1800"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a:t>
            </a:r>
            <a:r>
              <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³⁵</a:t>
            </a:r>
            <a:r>
              <a:rPr lang="en-US" sz="1800"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a:t>
            </a:r>
            <a:r>
              <a:rPr lang="en-US" sz="1800" b="1"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35</a:t>
            </a:r>
            <a:r>
              <a:rPr lang="en-US" sz="1800" b="1" dirty="0">
                <a:solidFill>
                  <a:srgbClr val="00000A"/>
                </a:solidFill>
                <a:effectLst/>
                <a:latin typeface="Cambria" panose="02040503050406030204" pitchFamily="18" charset="0"/>
                <a:ea typeface="Cambria" panose="02040503050406030204" pitchFamily="18" charset="0"/>
                <a:cs typeface="Tahoma" panose="020B0604030504040204" pitchFamily="34" charset="0"/>
              </a:rPr>
              <a:t>. </a:t>
            </a:r>
            <a:r>
              <a:rPr lang="en-US" sz="1800" dirty="0" err="1">
                <a:solidFill>
                  <a:srgbClr val="00000A"/>
                </a:solidFill>
                <a:effectLst/>
                <a:latin typeface="Cambria" panose="02040503050406030204" pitchFamily="18" charset="0"/>
                <a:ea typeface="Cambria" panose="02040503050406030204" pitchFamily="18" charset="0"/>
                <a:cs typeface="Tahoma" panose="020B0604030504040204" pitchFamily="34" charset="0"/>
              </a:rPr>
              <a:t>Scalera</a:t>
            </a:r>
            <a:r>
              <a:rPr lang="en-US" sz="1800" dirty="0">
                <a:solidFill>
                  <a:srgbClr val="00000A"/>
                </a:solidFill>
                <a:effectLst/>
                <a:latin typeface="Cambria" panose="02040503050406030204" pitchFamily="18" charset="0"/>
                <a:ea typeface="Cambria" panose="02040503050406030204" pitchFamily="18" charset="0"/>
                <a:cs typeface="Tahoma" panose="020B0604030504040204" pitchFamily="34" charset="0"/>
              </a:rPr>
              <a:t>, Giancarlo. (2011). “South American volcanoes and great earthquakes.” Article </a:t>
            </a:r>
            <a:r>
              <a:rPr lang="en-US" sz="1800" dirty="0" err="1">
                <a:solidFill>
                  <a:srgbClr val="00000A"/>
                </a:solidFill>
                <a:effectLst/>
                <a:latin typeface="Cambria" panose="02040503050406030204" pitchFamily="18" charset="0"/>
                <a:ea typeface="Cambria" panose="02040503050406030204" pitchFamily="18" charset="0"/>
                <a:cs typeface="Tahoma" panose="020B0604030504040204" pitchFamily="34" charset="0"/>
              </a:rPr>
              <a:t>Cwojdziński</a:t>
            </a:r>
            <a:r>
              <a:rPr lang="en-US" sz="1800" dirty="0">
                <a:solidFill>
                  <a:srgbClr val="00000A"/>
                </a:solidFill>
                <a:effectLst/>
                <a:latin typeface="Cambria" panose="02040503050406030204" pitchFamily="18" charset="0"/>
                <a:ea typeface="Cambria" panose="02040503050406030204" pitchFamily="18" charset="0"/>
                <a:cs typeface="Tahoma" panose="020B0604030504040204" pitchFamily="34" charset="0"/>
              </a:rPr>
              <a:t>. Rome, (2012), 492 </a:t>
            </a:r>
            <a:endPar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endParaRPr>
          </a:p>
          <a:p>
            <a:pPr marL="0" marR="635" indent="0" algn="just" fontAlgn="base">
              <a:lnSpc>
                <a:spcPct val="107000"/>
              </a:lnSpc>
              <a:spcBef>
                <a:spcPts val="0"/>
              </a:spcBef>
              <a:spcAft>
                <a:spcPts val="0"/>
              </a:spcAft>
              <a:buNone/>
            </a:pPr>
            <a:r>
              <a:rPr lang="en-US" sz="1800" u="sng"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a:t>
            </a:r>
            <a:r>
              <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³</a:t>
            </a:r>
            <a:r>
              <a:rPr lang="en-US" sz="1800" dirty="0">
                <a:solidFill>
                  <a:srgbClr val="00000A"/>
                </a:solidFill>
                <a:effectLst/>
                <a:latin typeface="Cambria" panose="02040503050406030204" pitchFamily="18" charset="0"/>
                <a:ea typeface="Cambria" panose="02040503050406030204" pitchFamily="18" charset="0"/>
                <a:cs typeface="Verdana" panose="020B0604030504040204" pitchFamily="34" charset="0"/>
              </a:rPr>
              <a:t>⁶</a:t>
            </a:r>
            <a:r>
              <a:rPr lang="en-US" sz="1800"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a:t>
            </a:r>
            <a:r>
              <a:rPr lang="en-US" sz="1800" b="1"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36</a:t>
            </a:r>
            <a:r>
              <a:rPr lang="en-US" sz="1800" b="1" dirty="0">
                <a:solidFill>
                  <a:srgbClr val="00000A"/>
                </a:solidFill>
                <a:effectLst/>
                <a:latin typeface="Cambria" panose="02040503050406030204" pitchFamily="18" charset="0"/>
                <a:ea typeface="Cambria" panose="02040503050406030204" pitchFamily="18" charset="0"/>
                <a:cs typeface="Tahoma" panose="020B0604030504040204" pitchFamily="34" charset="0"/>
              </a:rPr>
              <a:t>. </a:t>
            </a:r>
            <a:r>
              <a:rPr lang="en-US" sz="1800" dirty="0" err="1">
                <a:solidFill>
                  <a:srgbClr val="00000A"/>
                </a:solidFill>
                <a:effectLst/>
                <a:latin typeface="Cambria" panose="02040503050406030204" pitchFamily="18" charset="0"/>
                <a:ea typeface="Cambria" panose="02040503050406030204" pitchFamily="18" charset="0"/>
                <a:cs typeface="Tahoma" panose="020B0604030504040204" pitchFamily="34" charset="0"/>
              </a:rPr>
              <a:t>Scalera</a:t>
            </a:r>
            <a:r>
              <a:rPr lang="en-US" sz="1800" dirty="0">
                <a:solidFill>
                  <a:srgbClr val="00000A"/>
                </a:solidFill>
                <a:effectLst/>
                <a:latin typeface="Cambria" panose="02040503050406030204" pitchFamily="18" charset="0"/>
                <a:ea typeface="Cambria" panose="02040503050406030204" pitchFamily="18" charset="0"/>
                <a:cs typeface="Tahoma" panose="020B0604030504040204" pitchFamily="34" charset="0"/>
              </a:rPr>
              <a:t>, G. (2009). “Roberto </a:t>
            </a:r>
            <a:r>
              <a:rPr lang="en-US" sz="1800" dirty="0" err="1">
                <a:solidFill>
                  <a:srgbClr val="00000A"/>
                </a:solidFill>
                <a:effectLst/>
                <a:latin typeface="Cambria" panose="02040503050406030204" pitchFamily="18" charset="0"/>
                <a:ea typeface="Cambria" panose="02040503050406030204" pitchFamily="18" charset="0"/>
                <a:cs typeface="Tahoma" panose="020B0604030504040204" pitchFamily="34" charset="0"/>
              </a:rPr>
              <a:t>Montovani</a:t>
            </a:r>
            <a:r>
              <a:rPr lang="en-US" sz="1800" dirty="0">
                <a:solidFill>
                  <a:srgbClr val="00000A"/>
                </a:solidFill>
                <a:effectLst/>
                <a:latin typeface="Cambria" panose="02040503050406030204" pitchFamily="18" charset="0"/>
                <a:ea typeface="Cambria" panose="02040503050406030204" pitchFamily="18" charset="0"/>
                <a:cs typeface="Tahoma" panose="020B0604030504040204" pitchFamily="34" charset="0"/>
              </a:rPr>
              <a:t> (1889/1899). In: Biography of a forerunner of the expansion of </a:t>
            </a:r>
            <a:r>
              <a:rPr lang="en-US" sz="1800" dirty="0" err="1">
                <a:solidFill>
                  <a:srgbClr val="00000A"/>
                </a:solidFill>
                <a:effectLst/>
                <a:latin typeface="Cambria" panose="02040503050406030204" pitchFamily="18" charset="0"/>
                <a:ea typeface="Cambria" panose="02040503050406030204" pitchFamily="18" charset="0"/>
                <a:cs typeface="Tahoma" panose="020B0604030504040204" pitchFamily="34" charset="0"/>
              </a:rPr>
              <a:t>theocean</a:t>
            </a:r>
            <a:r>
              <a:rPr lang="en-US" sz="1800" dirty="0">
                <a:solidFill>
                  <a:srgbClr val="00000A"/>
                </a:solidFill>
                <a:effectLst/>
                <a:latin typeface="Cambria" panose="02040503050406030204" pitchFamily="18" charset="0"/>
                <a:ea typeface="Cambria" panose="02040503050406030204" pitchFamily="18" charset="0"/>
                <a:cs typeface="Tahoma" panose="020B0604030504040204" pitchFamily="34" charset="0"/>
              </a:rPr>
              <a:t> floor and the Earth.” </a:t>
            </a:r>
            <a:r>
              <a:rPr lang="en-US" sz="1800" dirty="0" err="1">
                <a:solidFill>
                  <a:srgbClr val="00000A"/>
                </a:solidFill>
                <a:effectLst/>
                <a:latin typeface="Cambria" panose="02040503050406030204" pitchFamily="18" charset="0"/>
                <a:ea typeface="Cambria" panose="02040503050406030204" pitchFamily="18" charset="0"/>
                <a:cs typeface="Tahoma" panose="020B0604030504040204" pitchFamily="34" charset="0"/>
              </a:rPr>
              <a:t>Montovani</a:t>
            </a:r>
            <a:r>
              <a:rPr lang="en-US" sz="1800" dirty="0">
                <a:solidFill>
                  <a:srgbClr val="00000A"/>
                </a:solidFill>
                <a:effectLst/>
                <a:latin typeface="Cambria" panose="02040503050406030204" pitchFamily="18" charset="0"/>
                <a:ea typeface="Cambria" panose="02040503050406030204" pitchFamily="18" charset="0"/>
                <a:cs typeface="Tahoma" panose="020B0604030504040204" pitchFamily="34" charset="0"/>
              </a:rPr>
              <a:t> and his ideas on </a:t>
            </a:r>
          </a:p>
          <a:p>
            <a:pPr marL="0" marR="635" indent="0" algn="just" fontAlgn="base">
              <a:lnSpc>
                <a:spcPct val="107000"/>
              </a:lnSpc>
              <a:spcBef>
                <a:spcPts val="0"/>
              </a:spcBef>
              <a:spcAft>
                <a:spcPts val="0"/>
              </a:spcAft>
              <a:buNone/>
            </a:pPr>
            <a:r>
              <a:rPr lang="en-US" sz="1800" dirty="0">
                <a:solidFill>
                  <a:srgbClr val="00000A"/>
                </a:solidFill>
                <a:latin typeface="Cambria" panose="02040503050406030204" pitchFamily="18" charset="0"/>
                <a:ea typeface="Cambria" panose="02040503050406030204" pitchFamily="18" charset="0"/>
                <a:cs typeface="Tahoma" panose="020B0604030504040204" pitchFamily="34" charset="0"/>
              </a:rPr>
              <a:t>              </a:t>
            </a:r>
            <a:r>
              <a:rPr lang="en-US" sz="1800" dirty="0">
                <a:solidFill>
                  <a:srgbClr val="00000A"/>
                </a:solidFill>
                <a:effectLst/>
                <a:latin typeface="Cambria" panose="02040503050406030204" pitchFamily="18" charset="0"/>
                <a:ea typeface="Cambria" panose="02040503050406030204" pitchFamily="18" charset="0"/>
                <a:cs typeface="Tahoma" panose="020B0604030504040204" pitchFamily="34" charset="0"/>
              </a:rPr>
              <a:t>the expanding Earth, as revealed by his correspondence and manuscripts. Annales of Geophysics, 52(6), 615-648. </a:t>
            </a:r>
            <a:endPar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endParaRPr>
          </a:p>
          <a:p>
            <a:pPr marL="0" marR="635" indent="0" algn="just">
              <a:lnSpc>
                <a:spcPct val="107000"/>
              </a:lnSpc>
              <a:spcBef>
                <a:spcPts val="0"/>
              </a:spcBef>
              <a:spcAft>
                <a:spcPts val="0"/>
              </a:spcAft>
              <a:buNone/>
            </a:pPr>
            <a:r>
              <a:rPr lang="en-US" sz="1800" u="sng"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a:t>
            </a:r>
            <a:r>
              <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³</a:t>
            </a:r>
            <a:r>
              <a:rPr lang="en-US" sz="1800" dirty="0">
                <a:solidFill>
                  <a:srgbClr val="00000A"/>
                </a:solidFill>
                <a:effectLst/>
                <a:latin typeface="Cambria" panose="02040503050406030204" pitchFamily="18" charset="0"/>
                <a:ea typeface="Cambria" panose="02040503050406030204" pitchFamily="18" charset="0"/>
                <a:cs typeface="Verdana" panose="020B0604030504040204" pitchFamily="34" charset="0"/>
              </a:rPr>
              <a:t>⁷</a:t>
            </a:r>
            <a:r>
              <a:rPr lang="en-US" sz="1800"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a:t>
            </a:r>
            <a:r>
              <a:rPr lang="en-US" sz="1800" b="1"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37</a:t>
            </a:r>
            <a:r>
              <a:rPr lang="en-US" sz="1800" b="1"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 </a:t>
            </a:r>
            <a:r>
              <a:rPr lang="en-US" sz="1800" dirty="0" err="1">
                <a:solidFill>
                  <a:srgbClr val="00000A"/>
                </a:solidFill>
                <a:effectLst/>
                <a:latin typeface="Cambria" panose="02040503050406030204" pitchFamily="18" charset="0"/>
                <a:ea typeface="Cambria" panose="02040503050406030204" pitchFamily="18" charset="0"/>
                <a:cs typeface="Calibri" panose="020F0502020204030204" pitchFamily="34" charset="0"/>
              </a:rPr>
              <a:t>Schirber</a:t>
            </a:r>
            <a:r>
              <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 M. (2005). “Core of a Supernova Goes Missing”. </a:t>
            </a:r>
          </a:p>
          <a:p>
            <a:pPr marL="0" marR="635" indent="0" algn="just">
              <a:lnSpc>
                <a:spcPct val="107000"/>
              </a:lnSpc>
              <a:spcBef>
                <a:spcPts val="0"/>
              </a:spcBef>
              <a:spcAft>
                <a:spcPts val="0"/>
              </a:spcAft>
              <a:buNone/>
            </a:pPr>
            <a:r>
              <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               </a:t>
            </a:r>
            <a:r>
              <a:rPr lang="en-US" sz="1800" u="sng" dirty="0">
                <a:solidFill>
                  <a:srgbClr val="0563C1"/>
                </a:solidFill>
                <a:effectLst/>
                <a:latin typeface="Cambria" panose="02040503050406030204" pitchFamily="18" charset="0"/>
                <a:ea typeface="Cambria" panose="02040503050406030204" pitchFamily="18" charset="0"/>
                <a:cs typeface="Calibri" panose="020F0502020204030204" pitchFamily="34" charset="0"/>
                <a:hlinkClick r:id="rId6"/>
              </a:rPr>
              <a:t>http://www.space.com/1168-core-supernova-missing.html</a:t>
            </a:r>
            <a:r>
              <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     </a:t>
            </a:r>
          </a:p>
          <a:p>
            <a:pPr marL="0" marR="635" indent="0" algn="just">
              <a:lnSpc>
                <a:spcPct val="107000"/>
              </a:lnSpc>
              <a:spcBef>
                <a:spcPts val="0"/>
              </a:spcBef>
              <a:spcAft>
                <a:spcPts val="0"/>
              </a:spcAft>
              <a:buNone/>
            </a:pPr>
            <a:r>
              <a:rPr lang="en-US" sz="1800"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a:t>
            </a:r>
            <a:r>
              <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³</a:t>
            </a:r>
            <a:r>
              <a:rPr lang="en-US" sz="1800" dirty="0">
                <a:solidFill>
                  <a:srgbClr val="00000A"/>
                </a:solidFill>
                <a:effectLst/>
                <a:latin typeface="Cambria" panose="02040503050406030204" pitchFamily="18" charset="0"/>
                <a:ea typeface="Cambria" panose="02040503050406030204" pitchFamily="18" charset="0"/>
                <a:cs typeface="Verdana" panose="020B0604030504040204" pitchFamily="34" charset="0"/>
              </a:rPr>
              <a:t>⁸</a:t>
            </a:r>
            <a:r>
              <a:rPr lang="en-US" sz="1800"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⁾38</a:t>
            </a:r>
            <a:r>
              <a:rPr lang="en-US" sz="1800" b="1"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 </a:t>
            </a:r>
            <a:r>
              <a:rPr lang="en-US" sz="1800" dirty="0" err="1">
                <a:solidFill>
                  <a:srgbClr val="00000A"/>
                </a:solidFill>
                <a:effectLst/>
                <a:latin typeface="Cambria" panose="02040503050406030204" pitchFamily="18" charset="0"/>
                <a:ea typeface="Cambria" panose="02040503050406030204" pitchFamily="18" charset="0"/>
                <a:cs typeface="Calibri" panose="020F0502020204030204" pitchFamily="34" charset="0"/>
              </a:rPr>
              <a:t>Sciama</a:t>
            </a:r>
            <a:r>
              <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 w. D. (2012/1959) “The unity of the Universe”. Courier Corporation  ISBN  0486135896 p. 256</a:t>
            </a:r>
          </a:p>
          <a:p>
            <a:pPr marL="0" marR="635" indent="0" algn="just">
              <a:lnSpc>
                <a:spcPct val="107000"/>
              </a:lnSpc>
              <a:spcBef>
                <a:spcPts val="0"/>
              </a:spcBef>
              <a:spcAft>
                <a:spcPts val="0"/>
              </a:spcAft>
              <a:buNone/>
            </a:pPr>
            <a:r>
              <a:rPr lang="en-US" sz="1800" dirty="0">
                <a:solidFill>
                  <a:srgbClr val="000000"/>
                </a:solidFill>
                <a:effectLst/>
                <a:latin typeface="Cambria" panose="02040503050406030204" pitchFamily="18" charset="0"/>
                <a:ea typeface="Cambria" panose="02040503050406030204" pitchFamily="18" charset="0"/>
                <a:cs typeface="Cambria Math" panose="02040503050406030204" pitchFamily="18" charset="0"/>
              </a:rPr>
              <a:t>⁽</a:t>
            </a:r>
            <a:r>
              <a:rPr lang="en-US" sz="18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³</a:t>
            </a:r>
            <a:r>
              <a:rPr lang="en-US" sz="1800" dirty="0">
                <a:solidFill>
                  <a:srgbClr val="000000"/>
                </a:solidFill>
                <a:effectLst/>
                <a:latin typeface="Cambria" panose="02040503050406030204" pitchFamily="18" charset="0"/>
                <a:ea typeface="Cambria" panose="02040503050406030204" pitchFamily="18" charset="0"/>
                <a:cs typeface="Verdana" panose="020B0604030504040204" pitchFamily="34" charset="0"/>
              </a:rPr>
              <a:t>⁹</a:t>
            </a:r>
            <a:r>
              <a:rPr lang="en-US" sz="1800" dirty="0">
                <a:solidFill>
                  <a:srgbClr val="000000"/>
                </a:solidFill>
                <a:effectLst/>
                <a:latin typeface="Cambria" panose="02040503050406030204" pitchFamily="18" charset="0"/>
                <a:ea typeface="Cambria" panose="02040503050406030204" pitchFamily="18" charset="0"/>
                <a:cs typeface="Cambria Math" panose="02040503050406030204" pitchFamily="18" charset="0"/>
              </a:rPr>
              <a:t>⁾</a:t>
            </a:r>
            <a:r>
              <a:rPr lang="en-US" sz="1800" b="1" dirty="0">
                <a:solidFill>
                  <a:srgbClr val="000000"/>
                </a:solidFill>
                <a:effectLst/>
                <a:latin typeface="Cambria" panose="02040503050406030204" pitchFamily="18" charset="0"/>
                <a:ea typeface="Cambria" panose="02040503050406030204" pitchFamily="18" charset="0"/>
                <a:cs typeface="Cambria Math" panose="02040503050406030204" pitchFamily="18" charset="0"/>
              </a:rPr>
              <a:t>39</a:t>
            </a:r>
            <a:r>
              <a:rPr lang="en-US" sz="1800" b="1"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18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Shannon, M. C. &amp; Agee, C. B. (1998). Percolation of core melts at lower mantle conditions. </a:t>
            </a:r>
            <a:r>
              <a:rPr lang="en-US" sz="1800" i="1"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Science </a:t>
            </a:r>
            <a:r>
              <a:rPr lang="en-US" sz="1800" b="1"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280</a:t>
            </a:r>
            <a:r>
              <a:rPr lang="en-US" sz="18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1059 – 1061.</a:t>
            </a:r>
            <a:r>
              <a:rPr lang="en-US" sz="1800" dirty="0">
                <a:solidFill>
                  <a:srgbClr val="000000"/>
                </a:solidFill>
                <a:effectLst/>
                <a:latin typeface="Cambria" panose="02040503050406030204" pitchFamily="18" charset="0"/>
                <a:ea typeface="Cambria" panose="02040503050406030204" pitchFamily="18" charset="0"/>
                <a:cs typeface="Cambria Math" panose="02040503050406030204" pitchFamily="18" charset="0"/>
              </a:rPr>
              <a:t> </a:t>
            </a:r>
            <a:endPar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endParaRPr>
          </a:p>
          <a:p>
            <a:pPr marL="0" marR="635" indent="0" algn="just">
              <a:lnSpc>
                <a:spcPct val="107000"/>
              </a:lnSpc>
              <a:spcBef>
                <a:spcPts val="0"/>
              </a:spcBef>
              <a:spcAft>
                <a:spcPts val="0"/>
              </a:spcAft>
              <a:buNone/>
            </a:pPr>
            <a:r>
              <a:rPr lang="en-US" sz="1800" dirty="0">
                <a:solidFill>
                  <a:srgbClr val="000000"/>
                </a:solidFill>
                <a:effectLst/>
                <a:latin typeface="Cambria" panose="02040503050406030204" pitchFamily="18" charset="0"/>
                <a:ea typeface="Cambria" panose="02040503050406030204" pitchFamily="18" charset="0"/>
                <a:cs typeface="Cambria Math" panose="02040503050406030204" pitchFamily="18" charset="0"/>
              </a:rPr>
              <a:t>⁽</a:t>
            </a:r>
            <a:r>
              <a:rPr lang="en-US" sz="1800" dirty="0">
                <a:solidFill>
                  <a:srgbClr val="000000"/>
                </a:solidFill>
                <a:effectLst/>
                <a:latin typeface="Cambria" panose="02040503050406030204" pitchFamily="18" charset="0"/>
                <a:ea typeface="Cambria" panose="02040503050406030204" pitchFamily="18" charset="0"/>
                <a:cs typeface="Verdana" panose="020B0604030504040204" pitchFamily="34" charset="0"/>
              </a:rPr>
              <a:t>⁴⁰</a:t>
            </a:r>
            <a:r>
              <a:rPr lang="en-US" sz="1800" dirty="0">
                <a:solidFill>
                  <a:srgbClr val="000000"/>
                </a:solidFill>
                <a:effectLst/>
                <a:latin typeface="Cambria" panose="02040503050406030204" pitchFamily="18" charset="0"/>
                <a:ea typeface="Cambria" panose="02040503050406030204" pitchFamily="18" charset="0"/>
                <a:cs typeface="Cambria Math" panose="02040503050406030204" pitchFamily="18" charset="0"/>
              </a:rPr>
              <a:t>⁾</a:t>
            </a:r>
            <a:r>
              <a:rPr lang="en-US" sz="1800" b="1" dirty="0">
                <a:solidFill>
                  <a:srgbClr val="000000"/>
                </a:solidFill>
                <a:effectLst/>
                <a:latin typeface="Cambria" panose="02040503050406030204" pitchFamily="18" charset="0"/>
                <a:ea typeface="Cambria" panose="02040503050406030204" pitchFamily="18" charset="0"/>
                <a:cs typeface="Cambria Math" panose="02040503050406030204" pitchFamily="18" charset="0"/>
              </a:rPr>
              <a:t>40</a:t>
            </a:r>
            <a:r>
              <a:rPr lang="en-US" sz="1800" b="1"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t>
            </a:r>
            <a:r>
              <a:rPr lang="en-US" sz="18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Shehu, V. (1971). “The age and origin of the porphyry granite of </a:t>
            </a:r>
            <a:r>
              <a:rPr lang="en-US" sz="18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Fierza</a:t>
            </a:r>
            <a:r>
              <a:rPr lang="en-US" sz="18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.”(In Albanian).</a:t>
            </a:r>
            <a:r>
              <a:rPr lang="en-US" sz="18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Bul.Of</a:t>
            </a:r>
            <a:r>
              <a:rPr lang="en-US" sz="18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Sc. </a:t>
            </a:r>
            <a:r>
              <a:rPr lang="it-IT" sz="18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Tirana Unv.No 1 p 127 - 141. </a:t>
            </a:r>
            <a:endPar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endParaRPr>
          </a:p>
          <a:p>
            <a:pPr marL="0" marR="635" indent="0" algn="just" fontAlgn="base">
              <a:lnSpc>
                <a:spcPct val="107000"/>
              </a:lnSpc>
              <a:spcBef>
                <a:spcPts val="0"/>
              </a:spcBef>
              <a:spcAft>
                <a:spcPts val="0"/>
              </a:spcAft>
              <a:buNone/>
            </a:pPr>
            <a:r>
              <a:rPr lang="it-IT" sz="1800"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a:t>
            </a:r>
            <a:r>
              <a:rPr lang="it-IT" sz="1800" dirty="0">
                <a:solidFill>
                  <a:srgbClr val="00000A"/>
                </a:solidFill>
                <a:effectLst/>
                <a:latin typeface="Cambria" panose="02040503050406030204" pitchFamily="18" charset="0"/>
                <a:ea typeface="Cambria" panose="02040503050406030204" pitchFamily="18" charset="0"/>
                <a:cs typeface="Verdana" panose="020B0604030504040204" pitchFamily="34" charset="0"/>
              </a:rPr>
              <a:t>⁴</a:t>
            </a:r>
            <a:r>
              <a:rPr lang="it-IT"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¹</a:t>
            </a:r>
            <a:r>
              <a:rPr lang="it-IT" sz="1800" baseline="300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a</a:t>
            </a:r>
            <a:r>
              <a:rPr lang="it-IT" sz="1800"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a:t>
            </a:r>
            <a:r>
              <a:rPr lang="it-IT" sz="1800" b="1"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41</a:t>
            </a:r>
            <a:r>
              <a:rPr lang="it-IT" sz="1800" b="1" dirty="0">
                <a:solidFill>
                  <a:srgbClr val="00000A"/>
                </a:solidFill>
                <a:effectLst/>
                <a:latin typeface="Cambria" panose="02040503050406030204" pitchFamily="18" charset="0"/>
                <a:ea typeface="Cambria" panose="02040503050406030204" pitchFamily="18" charset="0"/>
                <a:cs typeface="Tahoma" panose="020B0604030504040204" pitchFamily="34" charset="0"/>
              </a:rPr>
              <a:t>. </a:t>
            </a:r>
            <a:r>
              <a:rPr lang="it-IT" sz="1800" dirty="0">
                <a:solidFill>
                  <a:srgbClr val="00000A"/>
                </a:solidFill>
                <a:effectLst/>
                <a:latin typeface="Cambria" panose="02040503050406030204" pitchFamily="18" charset="0"/>
                <a:ea typeface="Cambria" panose="02040503050406030204" pitchFamily="18" charset="0"/>
                <a:cs typeface="Tahoma" panose="020B0604030504040204" pitchFamily="34" charset="0"/>
              </a:rPr>
              <a:t>Shehu, V.</a:t>
            </a:r>
            <a:r>
              <a:rPr lang="it-IT"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 (1988).“Developing Earth” (In Albanian). Tirana, Albania. </a:t>
            </a:r>
            <a:r>
              <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(Sht. Bot.  8 </a:t>
            </a:r>
            <a:r>
              <a:rPr lang="en-US" sz="1800" dirty="0" err="1">
                <a:solidFill>
                  <a:srgbClr val="00000A"/>
                </a:solidFill>
                <a:effectLst/>
                <a:latin typeface="Cambria" panose="02040503050406030204" pitchFamily="18" charset="0"/>
                <a:ea typeface="Cambria" panose="02040503050406030204" pitchFamily="18" charset="0"/>
                <a:cs typeface="Calibri" panose="020F0502020204030204" pitchFamily="34" charset="0"/>
              </a:rPr>
              <a:t>Nëntori</a:t>
            </a:r>
            <a:r>
              <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a:t>
            </a:r>
          </a:p>
          <a:p>
            <a:pPr marL="0" marR="635" indent="0" algn="just" fontAlgn="base">
              <a:lnSpc>
                <a:spcPct val="107000"/>
              </a:lnSpc>
              <a:spcBef>
                <a:spcPts val="0"/>
              </a:spcBef>
              <a:spcAft>
                <a:spcPts val="0"/>
              </a:spcAft>
              <a:buNone/>
            </a:pPr>
            <a:r>
              <a:rPr lang="en-US" sz="1800"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a:t>
            </a:r>
            <a:r>
              <a:rPr lang="en-US" sz="1800" dirty="0">
                <a:solidFill>
                  <a:srgbClr val="00000A"/>
                </a:solidFill>
                <a:effectLst/>
                <a:latin typeface="Cambria" panose="02040503050406030204" pitchFamily="18" charset="0"/>
                <a:ea typeface="Cambria" panose="02040503050406030204" pitchFamily="18" charset="0"/>
                <a:cs typeface="Verdana" panose="020B0604030504040204" pitchFamily="34" charset="0"/>
              </a:rPr>
              <a:t>⁴</a:t>
            </a:r>
            <a:r>
              <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¹</a:t>
            </a:r>
            <a:r>
              <a:rPr lang="en-US" sz="1800" baseline="300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b</a:t>
            </a:r>
            <a:r>
              <a:rPr lang="en-US" sz="1800"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a:t>
            </a:r>
            <a:r>
              <a:rPr lang="en-US" sz="1800" b="1"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41</a:t>
            </a:r>
            <a:r>
              <a:rPr lang="en-US" sz="1800" dirty="0">
                <a:solidFill>
                  <a:srgbClr val="00000A"/>
                </a:solidFill>
                <a:effectLst/>
                <a:latin typeface="Cambria" panose="02040503050406030204" pitchFamily="18" charset="0"/>
                <a:ea typeface="Cambria" panose="02040503050406030204" pitchFamily="18" charset="0"/>
                <a:cs typeface="Tahoma" panose="020B0604030504040204" pitchFamily="34" charset="0"/>
              </a:rPr>
              <a:t>. </a:t>
            </a:r>
            <a:r>
              <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Shehu, V. (2004). “The Earth, a sample of universe in our hands, according to the Earth expansion through growing and developing processes,” New Concepts</a:t>
            </a:r>
          </a:p>
          <a:p>
            <a:pPr marL="0" marR="635" indent="0" algn="just" fontAlgn="base">
              <a:lnSpc>
                <a:spcPct val="107000"/>
              </a:lnSpc>
              <a:spcBef>
                <a:spcPts val="0"/>
              </a:spcBef>
              <a:spcAft>
                <a:spcPts val="0"/>
              </a:spcAft>
              <a:buNone/>
            </a:pPr>
            <a:r>
              <a:rPr lang="en-US" sz="1800" dirty="0">
                <a:solidFill>
                  <a:srgbClr val="00000A"/>
                </a:solidFill>
                <a:latin typeface="Cambria" panose="02040503050406030204" pitchFamily="18" charset="0"/>
                <a:ea typeface="Cambria" panose="02040503050406030204" pitchFamily="18" charset="0"/>
                <a:cs typeface="Calibri" panose="020F0502020204030204" pitchFamily="34" charset="0"/>
              </a:rPr>
              <a:t>              </a:t>
            </a:r>
            <a:r>
              <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rPr>
              <a:t> in Global Tectonics. (Urbino (Italy: Workshop, Aug. 29- 31,</a:t>
            </a:r>
          </a:p>
          <a:p>
            <a:pPr marL="0" indent="0">
              <a:buNone/>
            </a:pPr>
            <a:endParaRPr lang="en-US" sz="800" dirty="0"/>
          </a:p>
        </p:txBody>
      </p:sp>
    </p:spTree>
    <p:extLst>
      <p:ext uri="{BB962C8B-B14F-4D97-AF65-F5344CB8AC3E}">
        <p14:creationId xmlns:p14="http://schemas.microsoft.com/office/powerpoint/2010/main" val="2675263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FD5FE-F0BC-4ADC-A059-386FACB27F7D}"/>
              </a:ext>
            </a:extLst>
          </p:cNvPr>
          <p:cNvSpPr>
            <a:spLocks noGrp="1"/>
          </p:cNvSpPr>
          <p:nvPr>
            <p:ph type="title"/>
          </p:nvPr>
        </p:nvSpPr>
        <p:spPr>
          <a:xfrm>
            <a:off x="838200" y="365125"/>
            <a:ext cx="10515600" cy="393827"/>
          </a:xfrm>
        </p:spPr>
        <p:txBody>
          <a:bodyPr>
            <a:normAutofit/>
          </a:bodyPr>
          <a:lstStyle/>
          <a:p>
            <a:r>
              <a:rPr lang="en-US" sz="1600" dirty="0"/>
              <a:t>References (Cont’d)</a:t>
            </a:r>
          </a:p>
        </p:txBody>
      </p:sp>
      <p:sp>
        <p:nvSpPr>
          <p:cNvPr id="3" name="Content Placeholder 2">
            <a:extLst>
              <a:ext uri="{FF2B5EF4-FFF2-40B4-BE49-F238E27FC236}">
                <a16:creationId xmlns:a16="http://schemas.microsoft.com/office/drawing/2014/main" id="{7DC5D62B-49D0-42BD-9905-238D7198430C}"/>
              </a:ext>
            </a:extLst>
          </p:cNvPr>
          <p:cNvSpPr>
            <a:spLocks noGrp="1"/>
          </p:cNvSpPr>
          <p:nvPr>
            <p:ph idx="1"/>
          </p:nvPr>
        </p:nvSpPr>
        <p:spPr>
          <a:xfrm>
            <a:off x="838200" y="850392"/>
            <a:ext cx="10515600" cy="5321808"/>
          </a:xfrm>
        </p:spPr>
        <p:txBody>
          <a:bodyPr>
            <a:normAutofit fontScale="55000" lnSpcReduction="20000"/>
          </a:bodyPr>
          <a:lstStyle/>
          <a:p>
            <a:pPr marL="0" marR="635" indent="0" algn="just" fontAlgn="base">
              <a:lnSpc>
                <a:spcPct val="107000"/>
              </a:lnSpc>
              <a:spcBef>
                <a:spcPts val="0"/>
              </a:spcBef>
              <a:spcAft>
                <a:spcPts val="0"/>
              </a:spcAft>
              <a:buNone/>
            </a:pPr>
            <a:r>
              <a:rPr lang="en-US" sz="1800" u="sng" dirty="0">
                <a:solidFill>
                  <a:srgbClr val="000000"/>
                </a:solidFill>
                <a:effectLst/>
                <a:latin typeface="Cambria" panose="02040503050406030204" pitchFamily="18" charset="0"/>
                <a:ea typeface="Calibri" panose="020F0502020204030204" pitchFamily="34" charset="0"/>
                <a:cs typeface="Cambria Math" panose="02040503050406030204" pitchFamily="18" charset="0"/>
              </a:rPr>
              <a:t>⁽</a:t>
            </a:r>
            <a:r>
              <a:rPr lang="en-US" sz="1800" dirty="0">
                <a:solidFill>
                  <a:srgbClr val="000000"/>
                </a:solidFill>
                <a:effectLst/>
                <a:latin typeface="Cambria" panose="02040503050406030204" pitchFamily="18" charset="0"/>
                <a:ea typeface="Calibri" panose="020F0502020204030204" pitchFamily="34" charset="0"/>
                <a:cs typeface="Verdana" panose="020B0604030504040204" pitchFamily="34" charset="0"/>
              </a:rPr>
              <a:t>⁴</a:t>
            </a:r>
            <a:r>
              <a:rPr lang="en-US" sz="1800"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²</a:t>
            </a:r>
            <a:r>
              <a:rPr lang="en-US" sz="1800" dirty="0">
                <a:solidFill>
                  <a:srgbClr val="000000"/>
                </a:solidFill>
                <a:effectLst/>
                <a:latin typeface="Cambria" panose="02040503050406030204" pitchFamily="18" charset="0"/>
                <a:ea typeface="Calibri" panose="020F0502020204030204" pitchFamily="34" charset="0"/>
                <a:cs typeface="Cambria Math" panose="02040503050406030204" pitchFamily="18" charset="0"/>
              </a:rPr>
              <a:t>⁾</a:t>
            </a:r>
            <a:r>
              <a:rPr lang="en-US" sz="1800" b="1" dirty="0">
                <a:solidFill>
                  <a:srgbClr val="000000"/>
                </a:solidFill>
                <a:effectLst/>
                <a:latin typeface="Cambria" panose="02040503050406030204" pitchFamily="18" charset="0"/>
                <a:ea typeface="Calibri" panose="020F0502020204030204" pitchFamily="34" charset="0"/>
                <a:cs typeface="Cambria Math" panose="02040503050406030204" pitchFamily="18" charset="0"/>
              </a:rPr>
              <a:t>42</a:t>
            </a:r>
            <a:r>
              <a:rPr lang="en-US" sz="1800" b="1" dirty="0">
                <a:solidFill>
                  <a:srgbClr val="000000"/>
                </a:solidFill>
                <a:effectLst/>
                <a:latin typeface="Cambria" panose="02040503050406030204" pitchFamily="18" charset="0"/>
                <a:ea typeface="Calibri" panose="020F0502020204030204" pitchFamily="34" charset="0"/>
                <a:cs typeface="Tahoma" panose="020B0604030504040204" pitchFamily="34" charset="0"/>
              </a:rPr>
              <a:t>. </a:t>
            </a:r>
            <a:r>
              <a:rPr lang="en-US" sz="1800"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Shehu, V. (2005). “The Growing and Developing Earth.”(No. Charleston, S.C.: </a:t>
            </a:r>
            <a:r>
              <a:rPr lang="en-US" sz="1800" dirty="0" err="1">
                <a:solidFill>
                  <a:srgbClr val="000000"/>
                </a:solidFill>
                <a:effectLst/>
                <a:latin typeface="Cambria" panose="02040503050406030204" pitchFamily="18" charset="0"/>
                <a:ea typeface="Calibri" panose="020F0502020204030204" pitchFamily="34" charset="0"/>
                <a:cs typeface="Calibri" panose="020F0502020204030204" pitchFamily="34" charset="0"/>
              </a:rPr>
              <a:t>BookSuege</a:t>
            </a:r>
            <a:r>
              <a:rPr lang="en-US" sz="1800"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 LLC  (2005), ISBN 1-4196-1963-3, USA, 218.  </a:t>
            </a:r>
          </a:p>
          <a:p>
            <a:pPr marL="0" marR="635" indent="0" algn="just" fontAlgn="base">
              <a:lnSpc>
                <a:spcPct val="107000"/>
              </a:lnSpc>
              <a:spcBef>
                <a:spcPts val="0"/>
              </a:spcBef>
              <a:spcAft>
                <a:spcPts val="0"/>
              </a:spcAft>
              <a:buNone/>
            </a:pPr>
            <a:r>
              <a:rPr lang="en-US" sz="1800" u="sng" dirty="0">
                <a:solidFill>
                  <a:srgbClr val="000000"/>
                </a:solidFill>
                <a:effectLst/>
                <a:latin typeface="Cambria" panose="02040503050406030204" pitchFamily="18" charset="0"/>
                <a:ea typeface="Calibri" panose="020F0502020204030204" pitchFamily="34" charset="0"/>
                <a:cs typeface="Cambria Math" panose="02040503050406030204" pitchFamily="18" charset="0"/>
              </a:rPr>
              <a:t>⁽</a:t>
            </a:r>
            <a:r>
              <a:rPr lang="en-US" sz="1800" dirty="0">
                <a:solidFill>
                  <a:srgbClr val="000000"/>
                </a:solidFill>
                <a:effectLst/>
                <a:latin typeface="Cambria" panose="02040503050406030204" pitchFamily="18" charset="0"/>
                <a:ea typeface="Calibri" panose="020F0502020204030204" pitchFamily="34" charset="0"/>
                <a:cs typeface="Verdana" panose="020B0604030504040204" pitchFamily="34" charset="0"/>
              </a:rPr>
              <a:t>⁴</a:t>
            </a:r>
            <a:r>
              <a:rPr lang="en-US" sz="1800"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³</a:t>
            </a:r>
            <a:r>
              <a:rPr lang="en-US" sz="1800" dirty="0">
                <a:solidFill>
                  <a:srgbClr val="000000"/>
                </a:solidFill>
                <a:effectLst/>
                <a:latin typeface="Cambria" panose="02040503050406030204" pitchFamily="18" charset="0"/>
                <a:ea typeface="Calibri" panose="020F0502020204030204" pitchFamily="34" charset="0"/>
                <a:cs typeface="Cambria Math" panose="02040503050406030204" pitchFamily="18" charset="0"/>
              </a:rPr>
              <a:t>⁾</a:t>
            </a:r>
            <a:r>
              <a:rPr lang="en-US" sz="1800" b="1" dirty="0">
                <a:solidFill>
                  <a:srgbClr val="000000"/>
                </a:solidFill>
                <a:effectLst/>
                <a:latin typeface="Cambria" panose="02040503050406030204" pitchFamily="18" charset="0"/>
                <a:ea typeface="Calibri" panose="020F0502020204030204" pitchFamily="34" charset="0"/>
                <a:cs typeface="Cambria Math" panose="02040503050406030204" pitchFamily="18" charset="0"/>
              </a:rPr>
              <a:t>43</a:t>
            </a:r>
            <a:r>
              <a:rPr lang="en-US" sz="1800" b="1" dirty="0">
                <a:solidFill>
                  <a:srgbClr val="000000"/>
                </a:solidFill>
                <a:effectLst/>
                <a:latin typeface="Cambria" panose="02040503050406030204" pitchFamily="18" charset="0"/>
                <a:ea typeface="Calibri" panose="020F0502020204030204" pitchFamily="34" charset="0"/>
                <a:cs typeface="Tahoma" panose="020B0604030504040204" pitchFamily="34" charset="0"/>
              </a:rPr>
              <a:t>. </a:t>
            </a:r>
            <a:r>
              <a:rPr lang="en-US" sz="1800" dirty="0">
                <a:solidFill>
                  <a:srgbClr val="000000"/>
                </a:solidFill>
                <a:effectLst/>
                <a:latin typeface="Cambria" panose="02040503050406030204" pitchFamily="18" charset="0"/>
                <a:ea typeface="Calibri" panose="020F0502020204030204" pitchFamily="34" charset="0"/>
                <a:cs typeface="Tahoma" panose="020B0604030504040204" pitchFamily="34" charset="0"/>
              </a:rPr>
              <a:t>Shehu, V. (2009).“The Growing and Developing Earth.”(In Albanian).</a:t>
            </a:r>
            <a:r>
              <a:rPr lang="en-US" sz="1800" dirty="0" err="1">
                <a:solidFill>
                  <a:srgbClr val="000000"/>
                </a:solidFill>
                <a:effectLst/>
                <a:latin typeface="Cambria" panose="02040503050406030204" pitchFamily="18" charset="0"/>
                <a:ea typeface="Calibri" panose="020F0502020204030204" pitchFamily="34" charset="0"/>
                <a:cs typeface="Tahoma" panose="020B0604030504040204" pitchFamily="34" charset="0"/>
              </a:rPr>
              <a:t>Tiranë</a:t>
            </a:r>
            <a:r>
              <a:rPr lang="en-US" sz="1800" dirty="0">
                <a:solidFill>
                  <a:srgbClr val="000000"/>
                </a:solidFill>
                <a:effectLst/>
                <a:latin typeface="Cambria" panose="02040503050406030204" pitchFamily="18" charset="0"/>
                <a:ea typeface="Calibri" panose="020F0502020204030204" pitchFamily="34" charset="0"/>
                <a:cs typeface="Tahoma" panose="020B0604030504040204" pitchFamily="34" charset="0"/>
              </a:rPr>
              <a:t>, Albania: Sht. Bot.  </a:t>
            </a:r>
            <a:r>
              <a:rPr lang="en-US" sz="1800" dirty="0" err="1">
                <a:solidFill>
                  <a:srgbClr val="000000"/>
                </a:solidFill>
                <a:effectLst/>
                <a:latin typeface="Cambria" panose="02040503050406030204" pitchFamily="18" charset="0"/>
                <a:ea typeface="Calibri" panose="020F0502020204030204" pitchFamily="34" charset="0"/>
                <a:cs typeface="Tahoma" panose="020B0604030504040204" pitchFamily="34" charset="0"/>
              </a:rPr>
              <a:t>Dudaj</a:t>
            </a:r>
            <a:r>
              <a:rPr lang="en-US" sz="1800" dirty="0">
                <a:solidFill>
                  <a:srgbClr val="000000"/>
                </a:solidFill>
                <a:effectLst/>
                <a:latin typeface="Cambria" panose="02040503050406030204" pitchFamily="18" charset="0"/>
                <a:ea typeface="Calibri" panose="020F0502020204030204" pitchFamily="34" charset="0"/>
                <a:cs typeface="Tahoma" panose="020B0604030504040204" pitchFamily="34" charset="0"/>
              </a:rPr>
              <a:t>. 361.</a:t>
            </a:r>
            <a:endParaRPr lang="en-US" sz="1800" dirty="0">
              <a:solidFill>
                <a:srgbClr val="00000A"/>
              </a:solidFill>
              <a:latin typeface="Calibri" panose="020F0502020204030204" pitchFamily="34" charset="0"/>
              <a:ea typeface="MS Mincho" panose="02020609040205080304" pitchFamily="49" charset="-128"/>
              <a:cs typeface="Calibri" panose="020F0502020204030204" pitchFamily="34" charset="0"/>
            </a:endParaRPr>
          </a:p>
          <a:p>
            <a:pPr marL="0" marR="635" indent="0" algn="just" fontAlgn="base">
              <a:lnSpc>
                <a:spcPct val="107000"/>
              </a:lnSpc>
              <a:spcBef>
                <a:spcPts val="0"/>
              </a:spcBef>
              <a:spcAft>
                <a:spcPts val="0"/>
              </a:spcAft>
              <a:buNone/>
            </a:pPr>
            <a:r>
              <a:rPr lang="en-US" sz="1800" u="sng"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dirty="0">
                <a:solidFill>
                  <a:srgbClr val="00000A"/>
                </a:solidFill>
                <a:effectLst/>
                <a:latin typeface="Cambria" panose="02040503050406030204" pitchFamily="18" charset="0"/>
                <a:ea typeface="Calibri" panose="020F0502020204030204" pitchFamily="34" charset="0"/>
                <a:cs typeface="Verdana" panose="020B0604030504040204" pitchFamily="34" charset="0"/>
              </a:rPr>
              <a:t>⁴⁴</a:t>
            </a:r>
            <a:r>
              <a:rPr lang="en-US" sz="18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b="1"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44</a:t>
            </a:r>
            <a:r>
              <a:rPr lang="en-US" sz="1800" b="1" dirty="0">
                <a:solidFill>
                  <a:srgbClr val="00000A"/>
                </a:solidFill>
                <a:effectLst/>
                <a:latin typeface="Cambria" panose="02040503050406030204" pitchFamily="18" charset="0"/>
                <a:ea typeface="Calibri" panose="020F0502020204030204" pitchFamily="34" charset="0"/>
                <a:cs typeface="Tahoma" panose="020B0604030504040204" pitchFamily="34" charset="0"/>
              </a:rPr>
              <a:t>.  </a:t>
            </a:r>
            <a:r>
              <a:rPr lang="en-US" sz="1800" dirty="0">
                <a:solidFill>
                  <a:srgbClr val="00000A"/>
                </a:solidFill>
                <a:effectLst/>
                <a:latin typeface="Cambria" panose="02040503050406030204" pitchFamily="18" charset="0"/>
                <a:ea typeface="Calibri" panose="020F0502020204030204" pitchFamily="34" charset="0"/>
                <a:cs typeface="Tahoma" panose="020B0604030504040204" pitchFamily="34" charset="0"/>
              </a:rPr>
              <a:t>Shehu, V. (2012/2011). “Earth Expansion through Activity of the Earth Core-Kernel as an active cosmic </a:t>
            </a:r>
            <a:r>
              <a:rPr lang="en-US" sz="1800" dirty="0" err="1">
                <a:solidFill>
                  <a:srgbClr val="00000A"/>
                </a:solidFill>
                <a:effectLst/>
                <a:latin typeface="Cambria" panose="02040503050406030204" pitchFamily="18" charset="0"/>
                <a:ea typeface="Calibri" panose="020F0502020204030204" pitchFamily="34" charset="0"/>
                <a:cs typeface="Tahoma" panose="020B0604030504040204" pitchFamily="34" charset="0"/>
              </a:rPr>
              <a:t>Object.”In</a:t>
            </a:r>
            <a:r>
              <a:rPr lang="en-US" sz="1800" dirty="0">
                <a:solidFill>
                  <a:srgbClr val="00000A"/>
                </a:solidFill>
                <a:effectLst/>
                <a:latin typeface="Cambria" panose="02040503050406030204" pitchFamily="18" charset="0"/>
                <a:ea typeface="Calibri" panose="020F0502020204030204" pitchFamily="34" charset="0"/>
                <a:cs typeface="Tahoma" panose="020B0604030504040204" pitchFamily="34" charset="0"/>
              </a:rPr>
              <a:t>: The Earth Expansion Evidence, A challenge </a:t>
            </a:r>
          </a:p>
          <a:p>
            <a:pPr marL="0" marR="635" indent="0" algn="just" fontAlgn="base">
              <a:lnSpc>
                <a:spcPct val="107000"/>
              </a:lnSpc>
              <a:spcBef>
                <a:spcPts val="0"/>
              </a:spcBef>
              <a:spcAft>
                <a:spcPts val="0"/>
              </a:spcAft>
              <a:buNone/>
            </a:pPr>
            <a:r>
              <a:rPr lang="en-US" sz="1800" dirty="0">
                <a:solidFill>
                  <a:srgbClr val="00000A"/>
                </a:solidFill>
                <a:latin typeface="Cambria" panose="02040503050406030204" pitchFamily="18" charset="0"/>
                <a:ea typeface="Calibri" panose="020F0502020204030204" pitchFamily="34" charset="0"/>
                <a:cs typeface="Tahoma" panose="020B0604030504040204" pitchFamily="34" charset="0"/>
              </a:rPr>
              <a:t>               </a:t>
            </a:r>
            <a:r>
              <a:rPr lang="en-US" sz="1800" dirty="0">
                <a:solidFill>
                  <a:srgbClr val="00000A"/>
                </a:solidFill>
                <a:effectLst/>
                <a:latin typeface="Cambria" panose="02040503050406030204" pitchFamily="18" charset="0"/>
                <a:ea typeface="Calibri" panose="020F0502020204030204" pitchFamily="34" charset="0"/>
                <a:cs typeface="Tahoma" panose="020B0604030504040204" pitchFamily="34" charset="0"/>
              </a:rPr>
              <a:t>for geology, geophysics and astronomy. “Selected Contributions to the Interdisciplinary Workshop,” (held in </a:t>
            </a:r>
            <a:r>
              <a:rPr lang="en-US" sz="1800" dirty="0" err="1">
                <a:solidFill>
                  <a:srgbClr val="00000A"/>
                </a:solidFill>
                <a:effectLst/>
                <a:latin typeface="Cambria" panose="02040503050406030204" pitchFamily="18" charset="0"/>
                <a:ea typeface="Calibri" panose="020F0502020204030204" pitchFamily="34" charset="0"/>
                <a:cs typeface="Tahoma" panose="020B0604030504040204" pitchFamily="34" charset="0"/>
              </a:rPr>
              <a:t>Erice</a:t>
            </a:r>
            <a:r>
              <a:rPr lang="en-US" sz="1800" dirty="0">
                <a:solidFill>
                  <a:srgbClr val="00000A"/>
                </a:solidFill>
                <a:effectLst/>
                <a:latin typeface="Cambria" panose="02040503050406030204" pitchFamily="18" charset="0"/>
                <a:ea typeface="Calibri" panose="020F0502020204030204" pitchFamily="34" charset="0"/>
                <a:cs typeface="Tahoma" panose="020B0604030504040204" pitchFamily="34" charset="0"/>
              </a:rPr>
              <a:t>, Sicily, Italy 4-9 October. 2011).  243-262. </a:t>
            </a:r>
          </a:p>
          <a:p>
            <a:pPr marL="0" marR="635" indent="0" algn="just" fontAlgn="base">
              <a:lnSpc>
                <a:spcPct val="107000"/>
              </a:lnSpc>
              <a:spcBef>
                <a:spcPts val="0"/>
              </a:spcBef>
              <a:spcAft>
                <a:spcPts val="0"/>
              </a:spcAft>
              <a:buNone/>
            </a:pPr>
            <a:r>
              <a:rPr lang="en-US" sz="1800" dirty="0">
                <a:solidFill>
                  <a:srgbClr val="00000A"/>
                </a:solidFill>
                <a:latin typeface="Cambria" panose="02040503050406030204" pitchFamily="18" charset="0"/>
                <a:ea typeface="Calibri" panose="020F0502020204030204" pitchFamily="34" charset="0"/>
                <a:cs typeface="Tahoma" panose="020B0604030504040204" pitchFamily="34" charset="0"/>
              </a:rPr>
              <a:t>               </a:t>
            </a:r>
            <a:r>
              <a:rPr lang="en-US" sz="1800" dirty="0">
                <a:solidFill>
                  <a:srgbClr val="00000A"/>
                </a:solidFill>
                <a:effectLst/>
                <a:latin typeface="Cambria" panose="02040503050406030204" pitchFamily="18" charset="0"/>
                <a:ea typeface="Calibri" panose="020F0502020204030204" pitchFamily="34" charset="0"/>
                <a:cs typeface="Tahoma" panose="020B0604030504040204" pitchFamily="34" charset="0"/>
              </a:rPr>
              <a:t>Post-conference publication edited by </a:t>
            </a:r>
            <a:r>
              <a:rPr lang="en-US" sz="1800" dirty="0" err="1">
                <a:solidFill>
                  <a:srgbClr val="00000A"/>
                </a:solidFill>
                <a:effectLst/>
                <a:latin typeface="Cambria" panose="02040503050406030204" pitchFamily="18" charset="0"/>
                <a:ea typeface="Calibri" panose="020F0502020204030204" pitchFamily="34" charset="0"/>
                <a:cs typeface="Tahoma" panose="020B0604030504040204" pitchFamily="34" charset="0"/>
              </a:rPr>
              <a:t>GiacarloScalera</a:t>
            </a:r>
            <a:r>
              <a:rPr lang="en-US" sz="1800" dirty="0">
                <a:solidFill>
                  <a:srgbClr val="00000A"/>
                </a:solidFill>
                <a:effectLst/>
                <a:latin typeface="Cambria" panose="02040503050406030204" pitchFamily="18" charset="0"/>
                <a:ea typeface="Calibri" panose="020F0502020204030204" pitchFamily="34" charset="0"/>
                <a:cs typeface="Tahoma" panose="020B0604030504040204" pitchFamily="34" charset="0"/>
              </a:rPr>
              <a:t> (editor in chief), </a:t>
            </a:r>
            <a:r>
              <a:rPr lang="en-US" sz="1800" dirty="0" err="1">
                <a:solidFill>
                  <a:srgbClr val="00000A"/>
                </a:solidFill>
                <a:effectLst/>
                <a:latin typeface="Cambria" panose="02040503050406030204" pitchFamily="18" charset="0"/>
                <a:ea typeface="Calibri" panose="020F0502020204030204" pitchFamily="34" charset="0"/>
                <a:cs typeface="Tahoma" panose="020B0604030504040204" pitchFamily="34" charset="0"/>
              </a:rPr>
              <a:t>EnzoBoschi</a:t>
            </a:r>
            <a:r>
              <a:rPr lang="en-US" sz="1800" dirty="0">
                <a:solidFill>
                  <a:srgbClr val="00000A"/>
                </a:solidFill>
                <a:effectLst/>
                <a:latin typeface="Cambria" panose="02040503050406030204" pitchFamily="18" charset="0"/>
                <a:ea typeface="Calibri" panose="020F0502020204030204" pitchFamily="34" charset="0"/>
                <a:cs typeface="Tahoma" panose="020B0604030504040204" pitchFamily="34" charset="0"/>
              </a:rPr>
              <a:t>, and Stefan </a:t>
            </a:r>
            <a:r>
              <a:rPr lang="en-US" sz="1800" dirty="0" err="1">
                <a:solidFill>
                  <a:srgbClr val="00000A"/>
                </a:solidFill>
                <a:effectLst/>
                <a:latin typeface="Cambria" panose="02040503050406030204" pitchFamily="18" charset="0"/>
                <a:ea typeface="Calibri" panose="020F0502020204030204" pitchFamily="34" charset="0"/>
                <a:cs typeface="Tahoma" panose="020B0604030504040204" pitchFamily="34" charset="0"/>
              </a:rPr>
              <a:t>Cwojdziński</a:t>
            </a:r>
            <a:r>
              <a:rPr lang="en-US" sz="1800" dirty="0">
                <a:solidFill>
                  <a:srgbClr val="00000A"/>
                </a:solidFill>
                <a:effectLst/>
                <a:latin typeface="Cambria" panose="02040503050406030204" pitchFamily="18" charset="0"/>
                <a:ea typeface="Calibri" panose="020F0502020204030204" pitchFamily="34" charset="0"/>
                <a:cs typeface="Tahoma" panose="020B0604030504040204" pitchFamily="34" charset="0"/>
              </a:rPr>
              <a:t>. 263-273. Rome.</a:t>
            </a:r>
            <a:endParaRPr lang="en-US" sz="1800" dirty="0">
              <a:solidFill>
                <a:srgbClr val="00000A"/>
              </a:solidFill>
              <a:effectLst/>
              <a:latin typeface="Calibri" panose="020F0502020204030204" pitchFamily="34" charset="0"/>
              <a:ea typeface="MS Mincho" panose="02020609040205080304" pitchFamily="49" charset="-128"/>
              <a:cs typeface="Calibri" panose="020F0502020204030204" pitchFamily="34" charset="0"/>
            </a:endParaRPr>
          </a:p>
          <a:p>
            <a:pPr marL="0" marR="0" indent="0" fontAlgn="base">
              <a:lnSpc>
                <a:spcPct val="107000"/>
              </a:lnSpc>
              <a:spcBef>
                <a:spcPts val="0"/>
              </a:spcBef>
              <a:spcAft>
                <a:spcPts val="0"/>
              </a:spcAft>
              <a:buNone/>
            </a:pPr>
            <a:r>
              <a:rPr lang="en-US" sz="1800" u="sng" dirty="0">
                <a:solidFill>
                  <a:srgbClr val="000000"/>
                </a:solidFill>
                <a:effectLst/>
                <a:latin typeface="Cambria" panose="02040503050406030204" pitchFamily="18" charset="0"/>
                <a:ea typeface="Calibri" panose="020F0502020204030204" pitchFamily="34" charset="0"/>
                <a:cs typeface="Cambria Math" panose="02040503050406030204" pitchFamily="18" charset="0"/>
              </a:rPr>
              <a:t>⁽</a:t>
            </a:r>
            <a:r>
              <a:rPr lang="en-US" sz="1800" dirty="0">
                <a:solidFill>
                  <a:srgbClr val="000000"/>
                </a:solidFill>
                <a:effectLst/>
                <a:latin typeface="Cambria" panose="02040503050406030204" pitchFamily="18" charset="0"/>
                <a:ea typeface="Calibri" panose="020F0502020204030204" pitchFamily="34" charset="0"/>
                <a:cs typeface="Verdana" panose="020B0604030504040204" pitchFamily="34" charset="0"/>
              </a:rPr>
              <a:t>⁴⁵</a:t>
            </a:r>
            <a:r>
              <a:rPr lang="en-US" sz="1800" dirty="0">
                <a:solidFill>
                  <a:srgbClr val="000000"/>
                </a:solidFill>
                <a:effectLst/>
                <a:latin typeface="Cambria" panose="02040503050406030204" pitchFamily="18" charset="0"/>
                <a:ea typeface="Calibri" panose="020F0502020204030204" pitchFamily="34" charset="0"/>
                <a:cs typeface="Cambria Math" panose="02040503050406030204" pitchFamily="18" charset="0"/>
              </a:rPr>
              <a:t>⁾</a:t>
            </a:r>
            <a:r>
              <a:rPr lang="en-US" sz="1800" b="1" dirty="0">
                <a:solidFill>
                  <a:srgbClr val="000000"/>
                </a:solidFill>
                <a:effectLst/>
                <a:latin typeface="Cambria" panose="02040503050406030204" pitchFamily="18" charset="0"/>
                <a:ea typeface="Calibri" panose="020F0502020204030204" pitchFamily="34" charset="0"/>
                <a:cs typeface="Cambria Math" panose="02040503050406030204" pitchFamily="18" charset="0"/>
              </a:rPr>
              <a:t>45</a:t>
            </a:r>
            <a:r>
              <a:rPr lang="en-US" sz="1800" b="1" dirty="0">
                <a:solidFill>
                  <a:srgbClr val="000000"/>
                </a:solidFill>
                <a:effectLst/>
                <a:latin typeface="Cambria" panose="02040503050406030204" pitchFamily="18" charset="0"/>
                <a:ea typeface="Calibri" panose="020F0502020204030204" pitchFamily="34" charset="0"/>
                <a:cs typeface="Tahoma" panose="020B0604030504040204" pitchFamily="34" charset="0"/>
              </a:rPr>
              <a:t>.</a:t>
            </a:r>
            <a:r>
              <a:rPr lang="en-US" sz="1800" dirty="0">
                <a:solidFill>
                  <a:srgbClr val="000000"/>
                </a:solidFill>
                <a:effectLst/>
                <a:latin typeface="Cambria" panose="02040503050406030204" pitchFamily="18" charset="0"/>
                <a:ea typeface="Calibri" panose="020F0502020204030204" pitchFamily="34" charset="0"/>
                <a:cs typeface="Tahoma" panose="020B0604030504040204" pitchFamily="34" charset="0"/>
              </a:rPr>
              <a:t> Shehu, V. (2016). “The Earth’s Core, an Energetic Cosmic Object”.</a:t>
            </a:r>
            <a:endParaRPr lang="en-US" sz="1800" dirty="0">
              <a:solidFill>
                <a:srgbClr val="00000A"/>
              </a:solidFill>
              <a:effectLst/>
              <a:latin typeface="Calibri" panose="020F0502020204030204" pitchFamily="34" charset="0"/>
              <a:ea typeface="MS Mincho" panose="02020609040205080304" pitchFamily="49" charset="-128"/>
              <a:cs typeface="Calibri" panose="020F0502020204030204" pitchFamily="34" charset="0"/>
            </a:endParaRPr>
          </a:p>
          <a:p>
            <a:pPr marL="0" marR="0" indent="0" fontAlgn="base">
              <a:lnSpc>
                <a:spcPct val="107000"/>
              </a:lnSpc>
              <a:spcBef>
                <a:spcPts val="0"/>
              </a:spcBef>
              <a:spcAft>
                <a:spcPts val="0"/>
              </a:spcAft>
              <a:buNone/>
            </a:pPr>
            <a:r>
              <a:rPr lang="en-US" sz="1800" dirty="0">
                <a:solidFill>
                  <a:srgbClr val="000000"/>
                </a:solidFill>
                <a:effectLst/>
                <a:latin typeface="Cambria" panose="02040503050406030204" pitchFamily="18" charset="0"/>
                <a:ea typeface="Calibri" panose="020F0502020204030204" pitchFamily="34" charset="0"/>
                <a:cs typeface="Tahoma" panose="020B0604030504040204" pitchFamily="34" charset="0"/>
              </a:rPr>
              <a:t>              Printed by Create Space, An Amazom.com Company. USA 2016. 80p. </a:t>
            </a:r>
            <a:r>
              <a:rPr lang="en-US" sz="1800" u="sng" dirty="0">
                <a:solidFill>
                  <a:srgbClr val="000000"/>
                </a:solidFill>
                <a:effectLst/>
                <a:latin typeface="Cambria" panose="02040503050406030204" pitchFamily="18" charset="0"/>
                <a:ea typeface="Calibri" panose="020F0502020204030204" pitchFamily="34" charset="0"/>
                <a:cs typeface="Calibri" panose="020F0502020204030204" pitchFamily="34" charset="0"/>
                <a:hlinkClick r:id="rId2"/>
              </a:rPr>
              <a:t>https://www.amazon.ca/Earths-Core-Energetic-Cosmic-Object/dp/1512290874</a:t>
            </a:r>
            <a:endParaRPr lang="en-US" sz="1800" dirty="0">
              <a:solidFill>
                <a:srgbClr val="00000A"/>
              </a:solidFill>
              <a:effectLst/>
              <a:latin typeface="Calibri" panose="020F0502020204030204" pitchFamily="34" charset="0"/>
              <a:ea typeface="MS Mincho" panose="02020609040205080304" pitchFamily="49" charset="-128"/>
              <a:cs typeface="Calibri" panose="020F0502020204030204" pitchFamily="34" charset="0"/>
            </a:endParaRPr>
          </a:p>
          <a:p>
            <a:pPr marL="0" marR="635" indent="0" algn="just" fontAlgn="base">
              <a:lnSpc>
                <a:spcPct val="107000"/>
              </a:lnSpc>
              <a:spcBef>
                <a:spcPts val="0"/>
              </a:spcBef>
              <a:spcAft>
                <a:spcPts val="0"/>
              </a:spcAft>
              <a:buNone/>
            </a:pPr>
            <a:r>
              <a:rPr lang="en-US" sz="18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dirty="0">
                <a:solidFill>
                  <a:srgbClr val="00000A"/>
                </a:solidFill>
                <a:effectLst/>
                <a:latin typeface="Cambria" panose="02040503050406030204" pitchFamily="18" charset="0"/>
                <a:ea typeface="Calibri" panose="020F0502020204030204" pitchFamily="34" charset="0"/>
                <a:cs typeface="Verdana" panose="020B0604030504040204" pitchFamily="34" charset="0"/>
              </a:rPr>
              <a:t>⁴⁶</a:t>
            </a:r>
            <a:r>
              <a:rPr lang="en-US" sz="18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b="1"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46</a:t>
            </a:r>
            <a:r>
              <a:rPr lang="en-US" sz="1800" b="1" dirty="0">
                <a:solidFill>
                  <a:srgbClr val="00000A"/>
                </a:solidFill>
                <a:effectLst/>
                <a:latin typeface="Cambria" panose="02040503050406030204" pitchFamily="18" charset="0"/>
                <a:ea typeface="Calibri" panose="020F0502020204030204" pitchFamily="34" charset="0"/>
                <a:cs typeface="Tahoma" panose="020B0604030504040204" pitchFamily="34" charset="0"/>
              </a:rPr>
              <a:t>. </a:t>
            </a:r>
            <a:r>
              <a:rPr lang="en-US" sz="1800" dirty="0">
                <a:solidFill>
                  <a:srgbClr val="00000A"/>
                </a:solidFill>
                <a:effectLst/>
                <a:latin typeface="Cambria" panose="02040503050406030204" pitchFamily="18" charset="0"/>
                <a:ea typeface="Calibri" panose="020F0502020204030204" pitchFamily="34" charset="0"/>
                <a:cs typeface="Tahoma" panose="020B0604030504040204" pitchFamily="34" charset="0"/>
              </a:rPr>
              <a:t>Shen</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 W. B, et al. (2008). “The expanding Earth: evidences from temporary gravity fields and space geodesic GEPH. Research Abstracts V. 10 EGU2008-A-</a:t>
            </a:r>
            <a:r>
              <a:rPr lang="en-US" sz="1800" cap="all" spc="25"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0473.</a:t>
            </a:r>
            <a:endParaRPr lang="en-US" sz="1800" dirty="0">
              <a:solidFill>
                <a:srgbClr val="00000A"/>
              </a:solidFill>
              <a:effectLst/>
              <a:latin typeface="Calibri" panose="020F0502020204030204" pitchFamily="34" charset="0"/>
              <a:ea typeface="MS Mincho" panose="02020609040205080304" pitchFamily="49" charset="-128"/>
              <a:cs typeface="Calibri" panose="020F0502020204030204" pitchFamily="34" charset="0"/>
            </a:endParaRPr>
          </a:p>
          <a:p>
            <a:pPr marL="0" marR="635" indent="0" algn="just" fontAlgn="base">
              <a:lnSpc>
                <a:spcPct val="107000"/>
              </a:lnSpc>
              <a:spcBef>
                <a:spcPts val="0"/>
              </a:spcBef>
              <a:spcAft>
                <a:spcPts val="0"/>
              </a:spcAft>
              <a:buNone/>
            </a:pPr>
            <a:r>
              <a:rPr lang="en-US" sz="18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dirty="0">
                <a:solidFill>
                  <a:srgbClr val="00000A"/>
                </a:solidFill>
                <a:effectLst/>
                <a:latin typeface="Cambria" panose="02040503050406030204" pitchFamily="18" charset="0"/>
                <a:ea typeface="Calibri" panose="020F0502020204030204" pitchFamily="34" charset="0"/>
                <a:cs typeface="Verdana" panose="020B0604030504040204" pitchFamily="34" charset="0"/>
              </a:rPr>
              <a:t>⁴⁷</a:t>
            </a:r>
            <a:r>
              <a:rPr lang="en-US" sz="18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b="1"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47</a:t>
            </a:r>
            <a:r>
              <a:rPr lang="en-US" sz="1800" b="1" dirty="0">
                <a:solidFill>
                  <a:srgbClr val="00000A"/>
                </a:solidFill>
                <a:effectLst/>
                <a:latin typeface="Cambria" panose="02040503050406030204" pitchFamily="18" charset="0"/>
                <a:ea typeface="Calibri" panose="020F0502020204030204" pitchFamily="34" charset="0"/>
                <a:cs typeface="Tahoma" panose="020B0604030504040204" pitchFamily="34" charset="0"/>
              </a:rPr>
              <a:t>. </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Smith, A.G. (2006). “Tethyan Ophiolite emplacement, Africa to Europe motion, and Atlantic </a:t>
            </a:r>
            <a:r>
              <a:rPr lang="en-US" sz="1800" dirty="0" err="1">
                <a:solidFill>
                  <a:srgbClr val="00000A"/>
                </a:solidFill>
                <a:effectLst/>
                <a:latin typeface="Cambria" panose="02040503050406030204" pitchFamily="18" charset="0"/>
                <a:ea typeface="Calibri" panose="020F0502020204030204" pitchFamily="34" charset="0"/>
                <a:cs typeface="Calibri" panose="020F0502020204030204" pitchFamily="34" charset="0"/>
              </a:rPr>
              <a:t>spreading.”In</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 “The Tectonic Development of the Eastern Mediterranean </a:t>
            </a:r>
          </a:p>
          <a:p>
            <a:pPr marL="0" marR="635" indent="0" algn="just" fontAlgn="base">
              <a:lnSpc>
                <a:spcPct val="107000"/>
              </a:lnSpc>
              <a:spcBef>
                <a:spcPts val="0"/>
              </a:spcBef>
              <a:spcAft>
                <a:spcPts val="0"/>
              </a:spcAft>
              <a:buNone/>
            </a:pPr>
            <a:r>
              <a:rPr lang="en-US" sz="1800" dirty="0">
                <a:solidFill>
                  <a:srgbClr val="00000A"/>
                </a:solidFill>
                <a:latin typeface="Cambria" panose="02040503050406030204" pitchFamily="18" charset="0"/>
                <a:ea typeface="Calibri" panose="020F0502020204030204" pitchFamily="34" charset="0"/>
                <a:cs typeface="Calibri" panose="020F0502020204030204" pitchFamily="34" charset="0"/>
              </a:rPr>
              <a:t>              </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Region” A.H.F. Robertson and D. </a:t>
            </a:r>
            <a:r>
              <a:rPr lang="en-US" sz="1800" dirty="0" err="1">
                <a:solidFill>
                  <a:srgbClr val="00000A"/>
                </a:solidFill>
                <a:effectLst/>
                <a:latin typeface="Cambria" panose="02040503050406030204" pitchFamily="18" charset="0"/>
                <a:ea typeface="Calibri" panose="020F0502020204030204" pitchFamily="34" charset="0"/>
                <a:cs typeface="Calibri" panose="020F0502020204030204" pitchFamily="34" charset="0"/>
              </a:rPr>
              <a:t>Mountrakis</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 (Eds.).  (London Geographical Society, Special Publication 260, 1-9.</a:t>
            </a:r>
            <a:endParaRPr lang="en-US" sz="1800" dirty="0">
              <a:solidFill>
                <a:srgbClr val="00000A"/>
              </a:solidFill>
              <a:effectLst/>
              <a:latin typeface="Calibri" panose="020F0502020204030204" pitchFamily="34" charset="0"/>
              <a:ea typeface="MS Mincho" panose="02020609040205080304" pitchFamily="49" charset="-128"/>
              <a:cs typeface="Calibri" panose="020F0502020204030204" pitchFamily="34" charset="0"/>
            </a:endParaRPr>
          </a:p>
          <a:p>
            <a:pPr marL="0" marR="635" indent="0" algn="just" fontAlgn="base">
              <a:lnSpc>
                <a:spcPct val="107000"/>
              </a:lnSpc>
              <a:spcBef>
                <a:spcPts val="0"/>
              </a:spcBef>
              <a:spcAft>
                <a:spcPts val="0"/>
              </a:spcAft>
              <a:buNone/>
            </a:pPr>
            <a:r>
              <a:rPr lang="en-US" sz="1800" u="sng"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dirty="0">
                <a:solidFill>
                  <a:srgbClr val="00000A"/>
                </a:solidFill>
                <a:effectLst/>
                <a:latin typeface="Cambria" panose="02040503050406030204" pitchFamily="18" charset="0"/>
                <a:ea typeface="Calibri" panose="020F0502020204030204" pitchFamily="34" charset="0"/>
                <a:cs typeface="Verdana" panose="020B0604030504040204" pitchFamily="34" charset="0"/>
              </a:rPr>
              <a:t>⁴⁸</a:t>
            </a:r>
            <a:r>
              <a:rPr lang="en-US" sz="18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b="1"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48</a:t>
            </a:r>
            <a:r>
              <a:rPr lang="en-US" sz="1800" b="1" dirty="0">
                <a:solidFill>
                  <a:srgbClr val="00000A"/>
                </a:solidFill>
                <a:effectLst/>
                <a:latin typeface="Cambria" panose="02040503050406030204" pitchFamily="18" charset="0"/>
                <a:ea typeface="Calibri" panose="020F0502020204030204" pitchFamily="34" charset="0"/>
                <a:cs typeface="Tahoma" panose="020B0604030504040204" pitchFamily="34" charset="0"/>
              </a:rPr>
              <a:t>. </a:t>
            </a:r>
            <a:r>
              <a:rPr lang="en-US" sz="1800" dirty="0" err="1">
                <a:solidFill>
                  <a:srgbClr val="00000A"/>
                </a:solidFill>
                <a:effectLst/>
                <a:latin typeface="Cambria" panose="02040503050406030204" pitchFamily="18" charset="0"/>
                <a:ea typeface="Calibri" panose="020F0502020204030204" pitchFamily="34" charset="0"/>
                <a:cs typeface="Calibri" panose="020F0502020204030204" pitchFamily="34" charset="0"/>
              </a:rPr>
              <a:t>Storetvedt</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 K. M. (2010).  “Falling plate tectonics–rising new paradigm: salient historical facts and current </a:t>
            </a:r>
            <a:r>
              <a:rPr lang="en-US" sz="1800" dirty="0" err="1">
                <a:solidFill>
                  <a:srgbClr val="00000A"/>
                </a:solidFill>
                <a:effectLst/>
                <a:latin typeface="Cambria" panose="02040503050406030204" pitchFamily="18" charset="0"/>
                <a:ea typeface="Calibri" panose="020F0502020204030204" pitchFamily="34" charset="0"/>
                <a:cs typeface="Calibri" panose="020F0502020204030204" pitchFamily="34" charset="0"/>
              </a:rPr>
              <a:t>tuation</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  NCGT </a:t>
            </a:r>
            <a:r>
              <a:rPr lang="en-US" sz="1800" dirty="0" err="1">
                <a:solidFill>
                  <a:srgbClr val="00000A"/>
                </a:solidFill>
                <a:effectLst/>
                <a:latin typeface="Cambria" panose="02040503050406030204" pitchFamily="18" charset="0"/>
                <a:ea typeface="Calibri" panose="020F0502020204030204" pitchFamily="34" charset="0"/>
                <a:cs typeface="Calibri" panose="020F0502020204030204" pitchFamily="34" charset="0"/>
              </a:rPr>
              <a:t>Newletter</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 55, 4-34.</a:t>
            </a:r>
            <a:endParaRPr lang="en-US" sz="1800" dirty="0">
              <a:solidFill>
                <a:srgbClr val="00000A"/>
              </a:solidFill>
              <a:effectLst/>
              <a:latin typeface="Calibri" panose="020F0502020204030204" pitchFamily="34" charset="0"/>
              <a:ea typeface="MS Mincho" panose="02020609040205080304" pitchFamily="49" charset="-128"/>
              <a:cs typeface="Calibri" panose="020F0502020204030204" pitchFamily="34" charset="0"/>
            </a:endParaRPr>
          </a:p>
          <a:p>
            <a:pPr marL="0" marR="635" indent="0" algn="just">
              <a:lnSpc>
                <a:spcPct val="107000"/>
              </a:lnSpc>
              <a:spcBef>
                <a:spcPts val="0"/>
              </a:spcBef>
              <a:spcAft>
                <a:spcPts val="0"/>
              </a:spcAft>
              <a:buNone/>
            </a:pPr>
            <a:r>
              <a:rPr lang="en-US" sz="1800" dirty="0">
                <a:solidFill>
                  <a:srgbClr val="000000"/>
                </a:solidFill>
                <a:effectLst/>
                <a:latin typeface="Cambria" panose="02040503050406030204" pitchFamily="18" charset="0"/>
                <a:ea typeface="Calibri" panose="020F0502020204030204" pitchFamily="34" charset="0"/>
                <a:cs typeface="Cambria Math" panose="02040503050406030204" pitchFamily="18" charset="0"/>
              </a:rPr>
              <a:t>⁽</a:t>
            </a:r>
            <a:r>
              <a:rPr lang="en-US" sz="1800" dirty="0">
                <a:solidFill>
                  <a:srgbClr val="000000"/>
                </a:solidFill>
                <a:effectLst/>
                <a:latin typeface="Cambria" panose="02040503050406030204" pitchFamily="18" charset="0"/>
                <a:ea typeface="Calibri" panose="020F0502020204030204" pitchFamily="34" charset="0"/>
                <a:cs typeface="Verdana" panose="020B0604030504040204" pitchFamily="34" charset="0"/>
              </a:rPr>
              <a:t>⁴</a:t>
            </a:r>
            <a:r>
              <a:rPr lang="en-US" sz="1800" u="sng" dirty="0">
                <a:solidFill>
                  <a:srgbClr val="000000"/>
                </a:solidFill>
                <a:effectLst/>
                <a:latin typeface="Cambria" panose="02040503050406030204" pitchFamily="18" charset="0"/>
                <a:ea typeface="Calibri" panose="020F0502020204030204" pitchFamily="34" charset="0"/>
                <a:cs typeface="Verdana" panose="020B0604030504040204" pitchFamily="34" charset="0"/>
              </a:rPr>
              <a:t>⁹</a:t>
            </a:r>
            <a:r>
              <a:rPr lang="en-US" sz="1800" dirty="0">
                <a:solidFill>
                  <a:srgbClr val="000000"/>
                </a:solidFill>
                <a:effectLst/>
                <a:latin typeface="Cambria" panose="02040503050406030204" pitchFamily="18" charset="0"/>
                <a:ea typeface="Calibri" panose="020F0502020204030204" pitchFamily="34" charset="0"/>
                <a:cs typeface="Cambria Math" panose="02040503050406030204" pitchFamily="18" charset="0"/>
              </a:rPr>
              <a:t>⁾</a:t>
            </a:r>
            <a:r>
              <a:rPr lang="en-US" sz="1800" b="1" dirty="0">
                <a:solidFill>
                  <a:srgbClr val="000000"/>
                </a:solidFill>
                <a:effectLst/>
                <a:latin typeface="Cambria" panose="02040503050406030204" pitchFamily="18" charset="0"/>
                <a:ea typeface="Calibri" panose="020F0502020204030204" pitchFamily="34" charset="0"/>
                <a:cs typeface="Cambria Math" panose="02040503050406030204" pitchFamily="18" charset="0"/>
              </a:rPr>
              <a:t>49</a:t>
            </a:r>
            <a:r>
              <a:rPr lang="en-US" sz="1800" b="1"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 </a:t>
            </a:r>
            <a:r>
              <a:rPr lang="en-US" sz="1800"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Vogel, K. “Contribution to the Question of Earth Expansion Based on Global Models.” (2012). In: The Earth Expansion Evidence, A challenge for geology, geophysics</a:t>
            </a:r>
          </a:p>
          <a:p>
            <a:pPr marL="0" marR="635" indent="0" algn="just">
              <a:lnSpc>
                <a:spcPct val="107000"/>
              </a:lnSpc>
              <a:spcBef>
                <a:spcPts val="0"/>
              </a:spcBef>
              <a:spcAft>
                <a:spcPts val="0"/>
              </a:spcAft>
              <a:buNone/>
            </a:pPr>
            <a:r>
              <a:rPr lang="en-US" sz="1800" dirty="0">
                <a:solidFill>
                  <a:srgbClr val="000000"/>
                </a:solidFill>
                <a:latin typeface="Cambria" panose="02040503050406030204" pitchFamily="18" charset="0"/>
                <a:ea typeface="Calibri" panose="020F0502020204030204" pitchFamily="34" charset="0"/>
                <a:cs typeface="Calibri" panose="020F0502020204030204" pitchFamily="34" charset="0"/>
              </a:rPr>
              <a:t>              </a:t>
            </a:r>
            <a:r>
              <a:rPr lang="en-US" sz="1800"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and astronomy. “Selected Contributions to the Interdisciplinary Workshop,” (held in </a:t>
            </a:r>
            <a:r>
              <a:rPr lang="en-US" sz="1800" dirty="0" err="1">
                <a:solidFill>
                  <a:srgbClr val="000000"/>
                </a:solidFill>
                <a:effectLst/>
                <a:latin typeface="Cambria" panose="02040503050406030204" pitchFamily="18" charset="0"/>
                <a:ea typeface="Calibri" panose="020F0502020204030204" pitchFamily="34" charset="0"/>
                <a:cs typeface="Calibri" panose="020F0502020204030204" pitchFamily="34" charset="0"/>
              </a:rPr>
              <a:t>Erice</a:t>
            </a:r>
            <a:r>
              <a:rPr lang="en-US" sz="1800"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 Sicily, Italy 4-9 October. 2011). Post-conference publication edited </a:t>
            </a:r>
          </a:p>
          <a:p>
            <a:pPr marL="0" marR="635" indent="0" algn="just">
              <a:lnSpc>
                <a:spcPct val="107000"/>
              </a:lnSpc>
              <a:spcBef>
                <a:spcPts val="0"/>
              </a:spcBef>
              <a:spcAft>
                <a:spcPts val="0"/>
              </a:spcAft>
              <a:buNone/>
            </a:pPr>
            <a:r>
              <a:rPr lang="en-US" sz="1800" dirty="0">
                <a:solidFill>
                  <a:srgbClr val="000000"/>
                </a:solidFill>
                <a:latin typeface="Cambria" panose="02040503050406030204" pitchFamily="18" charset="0"/>
                <a:ea typeface="Calibri" panose="020F0502020204030204" pitchFamily="34" charset="0"/>
                <a:cs typeface="Calibri" panose="020F0502020204030204" pitchFamily="34" charset="0"/>
              </a:rPr>
              <a:t>              </a:t>
            </a:r>
            <a:r>
              <a:rPr lang="en-US" sz="1800"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by </a:t>
            </a:r>
            <a:r>
              <a:rPr lang="en-US" sz="1800" dirty="0" err="1">
                <a:solidFill>
                  <a:srgbClr val="000000"/>
                </a:solidFill>
                <a:effectLst/>
                <a:latin typeface="Cambria" panose="02040503050406030204" pitchFamily="18" charset="0"/>
                <a:ea typeface="Calibri" panose="020F0502020204030204" pitchFamily="34" charset="0"/>
                <a:cs typeface="Calibri" panose="020F0502020204030204" pitchFamily="34" charset="0"/>
              </a:rPr>
              <a:t>GiacarloScalera</a:t>
            </a:r>
            <a:r>
              <a:rPr lang="en-US" sz="1800"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 (editor in chief), </a:t>
            </a:r>
            <a:r>
              <a:rPr lang="en-US" sz="1800" dirty="0" err="1">
                <a:solidFill>
                  <a:srgbClr val="000000"/>
                </a:solidFill>
                <a:effectLst/>
                <a:latin typeface="Cambria" panose="02040503050406030204" pitchFamily="18" charset="0"/>
                <a:ea typeface="Calibri" panose="020F0502020204030204" pitchFamily="34" charset="0"/>
                <a:cs typeface="Calibri" panose="020F0502020204030204" pitchFamily="34" charset="0"/>
              </a:rPr>
              <a:t>EnzoBoschi</a:t>
            </a:r>
            <a:r>
              <a:rPr lang="en-US" sz="1800"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 and Stefan </a:t>
            </a:r>
            <a:r>
              <a:rPr lang="en-US" sz="1800" dirty="0" err="1">
                <a:solidFill>
                  <a:srgbClr val="000000"/>
                </a:solidFill>
                <a:effectLst/>
                <a:latin typeface="Cambria" panose="02040503050406030204" pitchFamily="18" charset="0"/>
                <a:ea typeface="Calibri" panose="020F0502020204030204" pitchFamily="34" charset="0"/>
                <a:cs typeface="Calibri" panose="020F0502020204030204" pitchFamily="34" charset="0"/>
              </a:rPr>
              <a:t>Cwojdziński</a:t>
            </a:r>
            <a:r>
              <a:rPr lang="en-US" sz="1800"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 161-172. Rome.</a:t>
            </a:r>
            <a:endParaRPr lang="en-US" sz="1800" dirty="0">
              <a:solidFill>
                <a:srgbClr val="00000A"/>
              </a:solidFill>
              <a:effectLst/>
              <a:latin typeface="Calibri" panose="020F0502020204030204" pitchFamily="34" charset="0"/>
              <a:ea typeface="MS Mincho" panose="02020609040205080304" pitchFamily="49" charset="-128"/>
              <a:cs typeface="Calibri" panose="020F0502020204030204" pitchFamily="34" charset="0"/>
            </a:endParaRPr>
          </a:p>
          <a:p>
            <a:pPr marL="0" marR="635" indent="0" algn="just">
              <a:lnSpc>
                <a:spcPct val="107000"/>
              </a:lnSpc>
              <a:spcBef>
                <a:spcPts val="0"/>
              </a:spcBef>
              <a:spcAft>
                <a:spcPts val="0"/>
              </a:spcAft>
              <a:buNone/>
            </a:pPr>
            <a:r>
              <a:rPr lang="en-US" sz="18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dirty="0">
                <a:solidFill>
                  <a:srgbClr val="00000A"/>
                </a:solidFill>
                <a:effectLst/>
                <a:latin typeface="Cambria" panose="02040503050406030204" pitchFamily="18" charset="0"/>
                <a:ea typeface="Calibri" panose="020F0502020204030204" pitchFamily="34" charset="0"/>
                <a:cs typeface="Verdana" panose="020B0604030504040204" pitchFamily="34" charset="0"/>
              </a:rPr>
              <a:t>⁵</a:t>
            </a:r>
            <a:r>
              <a:rPr lang="en-US" sz="1800" u="sng" dirty="0">
                <a:solidFill>
                  <a:srgbClr val="00000A"/>
                </a:solidFill>
                <a:effectLst/>
                <a:latin typeface="Cambria" panose="02040503050406030204" pitchFamily="18" charset="0"/>
                <a:ea typeface="Calibri" panose="020F0502020204030204" pitchFamily="34" charset="0"/>
                <a:cs typeface="Verdana" panose="020B0604030504040204" pitchFamily="34" charset="0"/>
              </a:rPr>
              <a:t>⁰</a:t>
            </a:r>
            <a:r>
              <a:rPr lang="en-US" sz="18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b="1"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50</a:t>
            </a:r>
            <a:r>
              <a:rPr lang="en-US" sz="1800" b="1"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 </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Wegener, Alfred (1912). “The Origins of continents and oceans.”(Dover Earth Science: 1915). Originally presented at A Yearly Meeting of the German Geological</a:t>
            </a:r>
          </a:p>
          <a:p>
            <a:pPr marL="0" marR="635" indent="0" algn="just">
              <a:lnSpc>
                <a:spcPct val="107000"/>
              </a:lnSpc>
              <a:spcBef>
                <a:spcPts val="0"/>
              </a:spcBef>
              <a:spcAft>
                <a:spcPts val="0"/>
              </a:spcAft>
              <a:buNone/>
            </a:pPr>
            <a:r>
              <a:rPr lang="en-US" sz="1800" dirty="0">
                <a:solidFill>
                  <a:srgbClr val="00000A"/>
                </a:solidFill>
                <a:latin typeface="Cambria" panose="02040503050406030204" pitchFamily="18" charset="0"/>
                <a:ea typeface="Calibri" panose="020F0502020204030204" pitchFamily="34" charset="0"/>
                <a:cs typeface="Calibri" panose="020F0502020204030204" pitchFamily="34" charset="0"/>
              </a:rPr>
              <a:t>              </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Society (6 January, 1912).</a:t>
            </a:r>
            <a:endParaRPr lang="en-US" sz="1800" dirty="0">
              <a:solidFill>
                <a:srgbClr val="00000A"/>
              </a:solidFill>
              <a:effectLst/>
              <a:latin typeface="Calibri" panose="020F0502020204030204" pitchFamily="34" charset="0"/>
              <a:ea typeface="MS Mincho" panose="02020609040205080304" pitchFamily="49" charset="-128"/>
              <a:cs typeface="Calibri" panose="020F0502020204030204" pitchFamily="34" charset="0"/>
            </a:endParaRPr>
          </a:p>
          <a:p>
            <a:pPr marL="0" marR="635" indent="0" algn="just">
              <a:lnSpc>
                <a:spcPct val="107000"/>
              </a:lnSpc>
              <a:spcBef>
                <a:spcPts val="0"/>
              </a:spcBef>
              <a:spcAft>
                <a:spcPts val="0"/>
              </a:spcAft>
              <a:buNone/>
            </a:pPr>
            <a:r>
              <a:rPr lang="en-US" sz="1800" dirty="0">
                <a:solidFill>
                  <a:srgbClr val="000000"/>
                </a:solidFill>
                <a:effectLst/>
                <a:latin typeface="Cambria" panose="02040503050406030204" pitchFamily="18" charset="0"/>
                <a:ea typeface="Calibri" panose="020F0502020204030204" pitchFamily="34" charset="0"/>
                <a:cs typeface="Cambria Math" panose="02040503050406030204" pitchFamily="18" charset="0"/>
              </a:rPr>
              <a:t>⁽</a:t>
            </a:r>
            <a:r>
              <a:rPr lang="en-US" sz="1800" dirty="0">
                <a:solidFill>
                  <a:srgbClr val="000000"/>
                </a:solidFill>
                <a:effectLst/>
                <a:latin typeface="Cambria" panose="02040503050406030204" pitchFamily="18" charset="0"/>
                <a:ea typeface="Calibri" panose="020F0502020204030204" pitchFamily="34" charset="0"/>
                <a:cs typeface="Verdana" panose="020B0604030504040204" pitchFamily="34" charset="0"/>
              </a:rPr>
              <a:t>⁵</a:t>
            </a:r>
            <a:r>
              <a:rPr lang="en-US" sz="1800" u="sng"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¹</a:t>
            </a:r>
            <a:r>
              <a:rPr lang="en-US" sz="1800" dirty="0">
                <a:solidFill>
                  <a:srgbClr val="000000"/>
                </a:solidFill>
                <a:effectLst/>
                <a:latin typeface="Cambria" panose="02040503050406030204" pitchFamily="18" charset="0"/>
                <a:ea typeface="Calibri" panose="020F0502020204030204" pitchFamily="34" charset="0"/>
                <a:cs typeface="Cambria Math" panose="02040503050406030204" pitchFamily="18" charset="0"/>
              </a:rPr>
              <a:t>⁾51</a:t>
            </a:r>
            <a:r>
              <a:rPr lang="en-US" sz="1800" b="1"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 </a:t>
            </a:r>
            <a:r>
              <a:rPr lang="en-US" sz="1800"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Welsh, W.E. and L.R. Doyle. “World with two stars,” Scientific American 309 (5): 4. (Nov. 2013).  40-47. DOI: 10. l038/scientific American 1113-40. </a:t>
            </a:r>
            <a:endParaRPr lang="en-US" sz="1800" dirty="0">
              <a:solidFill>
                <a:srgbClr val="00000A"/>
              </a:solidFill>
              <a:effectLst/>
              <a:latin typeface="Calibri" panose="020F0502020204030204" pitchFamily="34" charset="0"/>
              <a:ea typeface="MS Mincho" panose="02020609040205080304" pitchFamily="49" charset="-128"/>
              <a:cs typeface="Calibri" panose="020F0502020204030204" pitchFamily="34" charset="0"/>
            </a:endParaRPr>
          </a:p>
          <a:p>
            <a:pPr marL="0" marR="635" indent="0" algn="just" fontAlgn="base">
              <a:lnSpc>
                <a:spcPct val="107000"/>
              </a:lnSpc>
              <a:spcBef>
                <a:spcPts val="0"/>
              </a:spcBef>
              <a:spcAft>
                <a:spcPts val="0"/>
              </a:spcAft>
              <a:buNone/>
            </a:pPr>
            <a:r>
              <a:rPr lang="en-US" sz="1800" u="sng"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dirty="0">
                <a:solidFill>
                  <a:srgbClr val="00000A"/>
                </a:solidFill>
                <a:effectLst/>
                <a:latin typeface="Cambria" panose="02040503050406030204" pitchFamily="18" charset="0"/>
                <a:ea typeface="Calibri" panose="020F0502020204030204" pitchFamily="34" charset="0"/>
                <a:cs typeface="Verdana" panose="020B0604030504040204" pitchFamily="34" charset="0"/>
              </a:rPr>
              <a:t>⁵</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²</a:t>
            </a:r>
            <a:r>
              <a:rPr lang="en-US" sz="18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b="1"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52</a:t>
            </a:r>
            <a:r>
              <a:rPr lang="en-US" sz="1800" b="1" dirty="0">
                <a:solidFill>
                  <a:srgbClr val="00000A"/>
                </a:solidFill>
                <a:effectLst/>
                <a:latin typeface="Cambria" panose="02040503050406030204" pitchFamily="18" charset="0"/>
                <a:ea typeface="Calibri" panose="020F0502020204030204" pitchFamily="34" charset="0"/>
                <a:cs typeface="Tahoma" panose="020B0604030504040204" pitchFamily="34" charset="0"/>
              </a:rPr>
              <a:t>. </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Wood J. A. “Meteorites and the origin of planets.” (New York: The McGraw Hill Companies, 1968) 117.</a:t>
            </a:r>
            <a:endParaRPr lang="en-US" sz="1800" dirty="0">
              <a:solidFill>
                <a:srgbClr val="00000A"/>
              </a:solidFill>
              <a:effectLst/>
              <a:latin typeface="Calibri" panose="020F0502020204030204" pitchFamily="34" charset="0"/>
              <a:ea typeface="MS Mincho" panose="02020609040205080304" pitchFamily="49" charset="-128"/>
              <a:cs typeface="Calibri" panose="020F0502020204030204" pitchFamily="34" charset="0"/>
            </a:endParaRPr>
          </a:p>
          <a:p>
            <a:pPr marL="0" marR="635" indent="0" algn="just" fontAlgn="base">
              <a:lnSpc>
                <a:spcPct val="107000"/>
              </a:lnSpc>
              <a:spcBef>
                <a:spcPts val="0"/>
              </a:spcBef>
              <a:spcAft>
                <a:spcPts val="0"/>
              </a:spcAft>
              <a:buNone/>
            </a:pPr>
            <a:r>
              <a:rPr lang="en-US" sz="1800" u="sng"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dirty="0">
                <a:solidFill>
                  <a:srgbClr val="00000A"/>
                </a:solidFill>
                <a:effectLst/>
                <a:latin typeface="Cambria" panose="02040503050406030204" pitchFamily="18" charset="0"/>
                <a:ea typeface="Calibri" panose="020F0502020204030204" pitchFamily="34" charset="0"/>
                <a:cs typeface="Verdana" panose="020B0604030504040204" pitchFamily="34" charset="0"/>
              </a:rPr>
              <a:t>⁵</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³</a:t>
            </a:r>
            <a:r>
              <a:rPr lang="en-US" sz="18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b="1"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53</a:t>
            </a:r>
            <a:r>
              <a:rPr lang="en-US" sz="1800" b="1" dirty="0">
                <a:solidFill>
                  <a:srgbClr val="00000A"/>
                </a:solidFill>
                <a:effectLst/>
                <a:latin typeface="Cambria" panose="02040503050406030204" pitchFamily="18" charset="0"/>
                <a:ea typeface="Calibri" panose="020F0502020204030204" pitchFamily="34" charset="0"/>
                <a:cs typeface="Tahoma" panose="020B0604030504040204" pitchFamily="34" charset="0"/>
              </a:rPr>
              <a:t>. </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Yano, T., </a:t>
            </a:r>
            <a:r>
              <a:rPr lang="en-US" sz="1800" dirty="0" err="1">
                <a:solidFill>
                  <a:srgbClr val="00000A"/>
                </a:solidFill>
                <a:effectLst/>
                <a:latin typeface="Cambria" panose="02040503050406030204" pitchFamily="18" charset="0"/>
                <a:ea typeface="Calibri" panose="020F0502020204030204" pitchFamily="34" charset="0"/>
                <a:cs typeface="Calibri" panose="020F0502020204030204" pitchFamily="34" charset="0"/>
              </a:rPr>
              <a:t>Vasiliev</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 B.I., Choi, D.R.et al. “Continental rocks in Indian Ocean</a:t>
            </a:r>
            <a:r>
              <a:rPr lang="en-US" sz="1800" i="1"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 </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NCGT Newsletter 58, (Australia NGCT.org, 2011). 09-28</a:t>
            </a:r>
            <a:endParaRPr lang="en-US" sz="1800" dirty="0">
              <a:solidFill>
                <a:srgbClr val="00000A"/>
              </a:solidFill>
              <a:effectLst/>
              <a:latin typeface="Calibri" panose="020F0502020204030204" pitchFamily="34" charset="0"/>
              <a:ea typeface="MS Mincho" panose="02020609040205080304" pitchFamily="49" charset="-128"/>
              <a:cs typeface="Calibri" panose="020F0502020204030204" pitchFamily="34" charset="0"/>
            </a:endParaRPr>
          </a:p>
          <a:p>
            <a:pPr marL="0" marR="635" indent="0" algn="just">
              <a:lnSpc>
                <a:spcPct val="107000"/>
              </a:lnSpc>
              <a:spcBef>
                <a:spcPts val="0"/>
              </a:spcBef>
              <a:spcAft>
                <a:spcPts val="0"/>
              </a:spcAft>
              <a:buNone/>
            </a:pPr>
            <a:r>
              <a:rPr lang="en-US" sz="1800" u="sng" dirty="0">
                <a:solidFill>
                  <a:srgbClr val="000000"/>
                </a:solidFill>
                <a:effectLst/>
                <a:latin typeface="Cambria" panose="02040503050406030204" pitchFamily="18" charset="0"/>
                <a:ea typeface="Calibri" panose="020F0502020204030204" pitchFamily="34" charset="0"/>
                <a:cs typeface="Cambria Math" panose="02040503050406030204" pitchFamily="18" charset="0"/>
              </a:rPr>
              <a:t>⁽</a:t>
            </a:r>
            <a:r>
              <a:rPr lang="en-US" sz="1800" dirty="0">
                <a:solidFill>
                  <a:srgbClr val="000000"/>
                </a:solidFill>
                <a:effectLst/>
                <a:latin typeface="Cambria" panose="02040503050406030204" pitchFamily="18" charset="0"/>
                <a:ea typeface="Calibri" panose="020F0502020204030204" pitchFamily="34" charset="0"/>
                <a:cs typeface="Verdana" panose="020B0604030504040204" pitchFamily="34" charset="0"/>
              </a:rPr>
              <a:t>⁵⁴</a:t>
            </a:r>
            <a:r>
              <a:rPr lang="en-US" sz="1800" dirty="0">
                <a:solidFill>
                  <a:srgbClr val="000000"/>
                </a:solidFill>
                <a:effectLst/>
                <a:latin typeface="Cambria" panose="02040503050406030204" pitchFamily="18" charset="0"/>
                <a:ea typeface="Calibri" panose="020F0502020204030204" pitchFamily="34" charset="0"/>
                <a:cs typeface="Cambria Math" panose="02040503050406030204" pitchFamily="18" charset="0"/>
              </a:rPr>
              <a:t>⁾</a:t>
            </a:r>
            <a:r>
              <a:rPr lang="en-US" sz="1800" b="1" dirty="0">
                <a:solidFill>
                  <a:srgbClr val="000000"/>
                </a:solidFill>
                <a:effectLst/>
                <a:latin typeface="Cambria" panose="02040503050406030204" pitchFamily="18" charset="0"/>
                <a:ea typeface="Calibri" panose="020F0502020204030204" pitchFamily="34" charset="0"/>
                <a:cs typeface="Cambria Math" panose="02040503050406030204" pitchFamily="18" charset="0"/>
              </a:rPr>
              <a:t>54</a:t>
            </a:r>
            <a:r>
              <a:rPr lang="en-US" sz="1800" b="1"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 </a:t>
            </a:r>
            <a:r>
              <a:rPr lang="en-US" sz="1800"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Yuecheng C., et al. (1998). “A new interpretation of the Himalayan orogenic belt.”  Chinese Science Bulletin</a:t>
            </a:r>
            <a:r>
              <a:rPr lang="en-US" sz="1800" i="1"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 </a:t>
            </a:r>
            <a:r>
              <a:rPr lang="en-US" sz="1800" dirty="0">
                <a:solidFill>
                  <a:srgbClr val="000000"/>
                </a:solidFill>
                <a:effectLst/>
                <a:latin typeface="Cambria" panose="02040503050406030204" pitchFamily="18" charset="0"/>
                <a:ea typeface="Calibri" panose="020F0502020204030204" pitchFamily="34" charset="0"/>
                <a:cs typeface="Calibri" panose="020F0502020204030204" pitchFamily="34" charset="0"/>
              </a:rPr>
              <a:t>43.1, 83-84. DOI: 10.1007/BF02885523</a:t>
            </a:r>
            <a:endParaRPr lang="en-US" sz="1800" dirty="0">
              <a:solidFill>
                <a:srgbClr val="00000A"/>
              </a:solidFill>
              <a:effectLst/>
              <a:latin typeface="Calibri" panose="020F0502020204030204" pitchFamily="34" charset="0"/>
              <a:ea typeface="MS Mincho" panose="02020609040205080304" pitchFamily="49" charset="-128"/>
              <a:cs typeface="Calibri" panose="020F0502020204030204" pitchFamily="34" charset="0"/>
            </a:endParaRPr>
          </a:p>
          <a:p>
            <a:pPr marL="0" marR="635" indent="0" algn="just">
              <a:lnSpc>
                <a:spcPct val="107000"/>
              </a:lnSpc>
              <a:spcBef>
                <a:spcPts val="0"/>
              </a:spcBef>
              <a:spcAft>
                <a:spcPts val="0"/>
              </a:spcAft>
              <a:buNone/>
            </a:pPr>
            <a:r>
              <a:rPr lang="en-US" sz="1800" u="sng"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dirty="0">
                <a:solidFill>
                  <a:srgbClr val="00000A"/>
                </a:solidFill>
                <a:effectLst/>
                <a:latin typeface="Cambria" panose="02040503050406030204" pitchFamily="18" charset="0"/>
                <a:ea typeface="Calibri" panose="020F0502020204030204" pitchFamily="34" charset="0"/>
                <a:cs typeface="Verdana" panose="020B0604030504040204" pitchFamily="34" charset="0"/>
              </a:rPr>
              <a:t>⁵⁵</a:t>
            </a:r>
            <a:r>
              <a:rPr lang="en-US" sz="18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b="1"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55</a:t>
            </a:r>
            <a:r>
              <a:rPr lang="en-US" sz="1800" b="1"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 </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Young, T. Erick. “Cloudy with a chance of stars. “Scientific American V. 302. (2010).  34-41.DOI:10.1038/scientific American 0210-34.</a:t>
            </a:r>
            <a:endParaRPr lang="en-US" sz="1800" dirty="0">
              <a:solidFill>
                <a:srgbClr val="00000A"/>
              </a:solidFill>
              <a:effectLst/>
              <a:latin typeface="Calibri" panose="020F0502020204030204" pitchFamily="34" charset="0"/>
              <a:ea typeface="MS Mincho" panose="02020609040205080304" pitchFamily="49" charset="-128"/>
              <a:cs typeface="Calibri" panose="020F0502020204030204" pitchFamily="34" charset="0"/>
            </a:endParaRPr>
          </a:p>
          <a:p>
            <a:pPr marL="0" marR="635" indent="0" algn="just">
              <a:lnSpc>
                <a:spcPct val="107000"/>
              </a:lnSpc>
              <a:spcBef>
                <a:spcPts val="0"/>
              </a:spcBef>
              <a:spcAft>
                <a:spcPts val="0"/>
              </a:spcAft>
              <a:buNone/>
            </a:pPr>
            <a:r>
              <a:rPr lang="en-US" sz="1800" u="sng"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dirty="0">
                <a:solidFill>
                  <a:srgbClr val="00000A"/>
                </a:solidFill>
                <a:effectLst/>
                <a:latin typeface="Cambria" panose="02040503050406030204" pitchFamily="18" charset="0"/>
                <a:ea typeface="Calibri" panose="020F0502020204030204" pitchFamily="34" charset="0"/>
                <a:cs typeface="Verdana" panose="020B0604030504040204" pitchFamily="34" charset="0"/>
              </a:rPr>
              <a:t>⁵⁶</a:t>
            </a:r>
            <a:r>
              <a:rPr lang="en-US" sz="18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b="1"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56</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 </a:t>
            </a:r>
            <a:r>
              <a:rPr lang="en-US" sz="1800" dirty="0" err="1">
                <a:solidFill>
                  <a:srgbClr val="00000A"/>
                </a:solidFill>
                <a:effectLst/>
                <a:latin typeface="Cambria" panose="02040503050406030204" pitchFamily="18" charset="0"/>
                <a:ea typeface="Calibri" panose="020F0502020204030204" pitchFamily="34" charset="0"/>
                <a:cs typeface="Calibri" panose="020F0502020204030204" pitchFamily="34" charset="0"/>
              </a:rPr>
              <a:t>Zolensky</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 M. E.  et al. “Mineralogy and petrology of Comet 81 P/Wild 2 Nucleus Samples.” In Science, V. 314, No. 5806. (Stanford, CA: Highwire Press, 2006)</a:t>
            </a:r>
            <a:r>
              <a:rPr lang="en-US" sz="1800" i="1"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a:t>
            </a:r>
          </a:p>
          <a:p>
            <a:pPr marL="0" marR="635" indent="0" algn="just">
              <a:lnSpc>
                <a:spcPct val="107000"/>
              </a:lnSpc>
              <a:spcBef>
                <a:spcPts val="0"/>
              </a:spcBef>
              <a:spcAft>
                <a:spcPts val="0"/>
              </a:spcAft>
              <a:buNone/>
            </a:pPr>
            <a:r>
              <a:rPr lang="en-US" sz="1800" i="1" dirty="0">
                <a:solidFill>
                  <a:srgbClr val="00000A"/>
                </a:solidFill>
                <a:latin typeface="Cambria" panose="02040503050406030204" pitchFamily="18" charset="0"/>
                <a:ea typeface="Calibri" panose="020F0502020204030204" pitchFamily="34" charset="0"/>
                <a:cs typeface="Calibri" panose="020F0502020204030204" pitchFamily="34" charset="0"/>
              </a:rPr>
              <a:t>              </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1735-1739.</a:t>
            </a:r>
            <a:endParaRPr lang="en-US" sz="1800" dirty="0">
              <a:solidFill>
                <a:srgbClr val="00000A"/>
              </a:solidFill>
              <a:effectLst/>
              <a:latin typeface="Calibri" panose="020F0502020204030204" pitchFamily="34" charset="0"/>
              <a:ea typeface="MS Mincho" panose="02020609040205080304" pitchFamily="49" charset="-128"/>
              <a:cs typeface="Calibri" panose="020F0502020204030204" pitchFamily="34" charset="0"/>
            </a:endParaRPr>
          </a:p>
          <a:p>
            <a:pPr marL="0" marR="635" indent="0" algn="just">
              <a:lnSpc>
                <a:spcPct val="107000"/>
              </a:lnSpc>
              <a:spcBef>
                <a:spcPts val="0"/>
              </a:spcBef>
              <a:spcAft>
                <a:spcPts val="0"/>
              </a:spcAft>
              <a:buNone/>
            </a:pPr>
            <a:r>
              <a:rPr lang="en-US" sz="1800" u="sng"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dirty="0">
                <a:solidFill>
                  <a:srgbClr val="00000A"/>
                </a:solidFill>
                <a:effectLst/>
                <a:latin typeface="Cambria" panose="02040503050406030204" pitchFamily="18" charset="0"/>
                <a:ea typeface="Calibri" panose="020F0502020204030204" pitchFamily="34" charset="0"/>
                <a:cs typeface="Verdana" panose="020B0604030504040204" pitchFamily="34" charset="0"/>
              </a:rPr>
              <a:t>⁵⁷</a:t>
            </a:r>
            <a:r>
              <a:rPr lang="en-US" sz="18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b="1"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57</a:t>
            </a:r>
            <a:r>
              <a:rPr lang="en-US" sz="1800" b="1"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 </a:t>
            </a:r>
            <a:r>
              <a:rPr lang="en-US" sz="1800" dirty="0" err="1">
                <a:solidFill>
                  <a:srgbClr val="00000A"/>
                </a:solidFill>
                <a:effectLst/>
                <a:latin typeface="Cambria" panose="02040503050406030204" pitchFamily="18" charset="0"/>
                <a:ea typeface="Calibri" panose="020F0502020204030204" pitchFamily="34" charset="0"/>
                <a:cs typeface="Calibri" panose="020F0502020204030204" pitchFamily="34" charset="0"/>
              </a:rPr>
              <a:t>Sudiro</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 P. (2014). “The Earth Expansion Theory and its transition from scientific hypothesis to pseudoscientific belief”. History of Geo-and Space Sciences, No 135-148.</a:t>
            </a:r>
          </a:p>
          <a:p>
            <a:pPr marL="0" marR="635" indent="0" algn="just">
              <a:lnSpc>
                <a:spcPct val="107000"/>
              </a:lnSpc>
              <a:spcBef>
                <a:spcPts val="0"/>
              </a:spcBef>
              <a:spcAft>
                <a:spcPts val="0"/>
              </a:spcAft>
              <a:buNone/>
            </a:pPr>
            <a:r>
              <a:rPr lang="en-US" sz="1800" dirty="0">
                <a:solidFill>
                  <a:srgbClr val="00000A"/>
                </a:solidFill>
                <a:latin typeface="Cambria" panose="02040503050406030204" pitchFamily="18" charset="0"/>
                <a:ea typeface="Calibri" panose="020F0502020204030204" pitchFamily="34" charset="0"/>
                <a:cs typeface="Calibri" panose="020F0502020204030204" pitchFamily="34" charset="0"/>
              </a:rPr>
              <a:t>              </a:t>
            </a:r>
            <a:r>
              <a:rPr lang="en-US" sz="1800" u="sng" dirty="0">
                <a:solidFill>
                  <a:srgbClr val="0563C1"/>
                </a:solidFill>
                <a:effectLst/>
                <a:latin typeface="Cambria" panose="02040503050406030204" pitchFamily="18" charset="0"/>
                <a:ea typeface="Calibri" panose="020F0502020204030204" pitchFamily="34" charset="0"/>
                <a:cs typeface="Calibri" panose="020F0502020204030204" pitchFamily="34" charset="0"/>
                <a:hlinkClick r:id="rId3"/>
              </a:rPr>
              <a:t>https://www.hist-geo-space-sci.net/5/135/2014/hgss-5-135-2014.pdf</a:t>
            </a:r>
            <a:endParaRPr lang="en-US" sz="1800" dirty="0">
              <a:solidFill>
                <a:srgbClr val="00000A"/>
              </a:solidFill>
              <a:effectLst/>
              <a:latin typeface="Calibri" panose="020F0502020204030204" pitchFamily="34" charset="0"/>
              <a:ea typeface="MS Mincho" panose="02020609040205080304" pitchFamily="49" charset="-128"/>
              <a:cs typeface="Calibri" panose="020F0502020204030204" pitchFamily="34" charset="0"/>
            </a:endParaRPr>
          </a:p>
          <a:p>
            <a:pPr marL="0" marR="0" indent="0" algn="just" fontAlgn="base">
              <a:lnSpc>
                <a:spcPct val="107000"/>
              </a:lnSpc>
              <a:spcBef>
                <a:spcPts val="0"/>
              </a:spcBef>
              <a:spcAft>
                <a:spcPts val="0"/>
              </a:spcAft>
              <a:buNone/>
            </a:pPr>
            <a:r>
              <a:rPr lang="en-US" sz="1800" u="sng"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dirty="0">
                <a:solidFill>
                  <a:srgbClr val="00000A"/>
                </a:solidFill>
                <a:effectLst/>
                <a:latin typeface="Cambria" panose="02040503050406030204" pitchFamily="18" charset="0"/>
                <a:ea typeface="Calibri" panose="020F0502020204030204" pitchFamily="34" charset="0"/>
                <a:cs typeface="Verdana" panose="020B0604030504040204" pitchFamily="34" charset="0"/>
              </a:rPr>
              <a:t>⁵⁸</a:t>
            </a:r>
            <a:r>
              <a:rPr lang="en-US" sz="18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b="1"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58</a:t>
            </a:r>
            <a:r>
              <a:rPr lang="en-US" sz="18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 </a:t>
            </a:r>
            <a:r>
              <a:rPr lang="en-US" sz="1800" dirty="0">
                <a:solidFill>
                  <a:srgbClr val="00000A"/>
                </a:solidFill>
                <a:effectLst/>
                <a:latin typeface="Cambria" panose="02040503050406030204" pitchFamily="18" charset="0"/>
                <a:ea typeface="MS Mincho" panose="02020609040205080304" pitchFamily="49" charset="-128"/>
                <a:cs typeface="Calibri" panose="020F0502020204030204" pitchFamily="34" charset="0"/>
              </a:rPr>
              <a:t>Leyton, M &amp; Monroe, J. (2017. The Source for Up to Half of Earth’s Internal Heat Is Unknown. </a:t>
            </a:r>
          </a:p>
          <a:p>
            <a:pPr marL="0" marR="0" indent="0" algn="just" fontAlgn="base">
              <a:lnSpc>
                <a:spcPct val="107000"/>
              </a:lnSpc>
              <a:spcBef>
                <a:spcPts val="0"/>
              </a:spcBef>
              <a:spcAft>
                <a:spcPts val="0"/>
              </a:spcAft>
              <a:buNone/>
            </a:pPr>
            <a:r>
              <a:rPr lang="en-US" sz="1800" dirty="0">
                <a:solidFill>
                  <a:srgbClr val="00000A"/>
                </a:solidFill>
                <a:latin typeface="Cambria" panose="02040503050406030204" pitchFamily="18" charset="0"/>
                <a:ea typeface="MS Mincho" panose="02020609040205080304" pitchFamily="49" charset="-128"/>
                <a:cs typeface="Calibri" panose="020F0502020204030204" pitchFamily="34" charset="0"/>
              </a:rPr>
              <a:t>              </a:t>
            </a:r>
            <a:r>
              <a:rPr lang="en-US" sz="18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hlinkClick r:id="rId4"/>
              </a:rPr>
              <a:t>https://www.realclearscience.com/articles/2017/08/05/the_source_for_up_to_half_of_earths_internal_heat_is_unknown.html#</a:t>
            </a:r>
            <a:r>
              <a:rPr lang="en-US" sz="18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 </a:t>
            </a:r>
            <a:endParaRPr lang="en-US" sz="1800" dirty="0">
              <a:solidFill>
                <a:srgbClr val="00000A"/>
              </a:solidFill>
              <a:effectLst/>
              <a:latin typeface="Calibri" panose="020F0502020204030204" pitchFamily="34" charset="0"/>
              <a:ea typeface="MS Mincho" panose="02020609040205080304" pitchFamily="49" charset="-128"/>
              <a:cs typeface="Calibri" panose="020F0502020204030204" pitchFamily="34" charset="0"/>
            </a:endParaRPr>
          </a:p>
          <a:p>
            <a:pPr marL="0" marR="0" indent="0" algn="just" fontAlgn="base">
              <a:lnSpc>
                <a:spcPct val="107000"/>
              </a:lnSpc>
              <a:spcBef>
                <a:spcPts val="0"/>
              </a:spcBef>
              <a:spcAft>
                <a:spcPts val="0"/>
              </a:spcAft>
              <a:buNone/>
            </a:pPr>
            <a:r>
              <a:rPr lang="en-US" sz="1800" u="sng"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dirty="0">
                <a:solidFill>
                  <a:srgbClr val="00000A"/>
                </a:solidFill>
                <a:effectLst/>
                <a:latin typeface="Cambria" panose="02040503050406030204" pitchFamily="18" charset="0"/>
                <a:ea typeface="Calibri" panose="020F0502020204030204" pitchFamily="34" charset="0"/>
                <a:cs typeface="Verdana" panose="020B0604030504040204" pitchFamily="34" charset="0"/>
              </a:rPr>
              <a:t>⁵⁹</a:t>
            </a:r>
            <a:r>
              <a:rPr lang="en-US" sz="18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b="1"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59</a:t>
            </a:r>
            <a:r>
              <a:rPr lang="en-US" sz="18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 </a:t>
            </a:r>
            <a:r>
              <a:rPr lang="en-US" sz="1800" dirty="0" err="1">
                <a:solidFill>
                  <a:srgbClr val="00000A"/>
                </a:solidFill>
                <a:effectLst/>
                <a:latin typeface="Cambria" panose="02040503050406030204" pitchFamily="18" charset="0"/>
                <a:ea typeface="Calibri" panose="020F0502020204030204" pitchFamily="34" charset="0"/>
                <a:cs typeface="Cambria Math" panose="02040503050406030204" pitchFamily="18" charset="0"/>
              </a:rPr>
              <a:t>Rattclife</a:t>
            </a:r>
            <a:r>
              <a:rPr lang="en-US" sz="18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 H. (2017). “A review of Anomalous </a:t>
            </a:r>
            <a:r>
              <a:rPr lang="en-US" sz="1800" dirty="0" err="1">
                <a:solidFill>
                  <a:srgbClr val="00000A"/>
                </a:solidFill>
                <a:effectLst/>
                <a:latin typeface="Cambria" panose="02040503050406030204" pitchFamily="18" charset="0"/>
                <a:ea typeface="Calibri" panose="020F0502020204030204" pitchFamily="34" charset="0"/>
                <a:cs typeface="Cambria Math" panose="02040503050406030204" pitchFamily="18" charset="0"/>
              </a:rPr>
              <a:t>Redshif</a:t>
            </a:r>
            <a:r>
              <a:rPr lang="en-US" sz="18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 Data”. In: The Galileo of </a:t>
            </a:r>
            <a:r>
              <a:rPr lang="en-US" sz="1800" dirty="0" err="1">
                <a:solidFill>
                  <a:srgbClr val="00000A"/>
                </a:solidFill>
                <a:effectLst/>
                <a:latin typeface="Cambria" panose="02040503050406030204" pitchFamily="18" charset="0"/>
                <a:ea typeface="Calibri" panose="020F0502020204030204" pitchFamily="34" charset="0"/>
                <a:cs typeface="Cambria Math" panose="02040503050406030204" pitchFamily="18" charset="0"/>
              </a:rPr>
              <a:t>Polmar</a:t>
            </a:r>
            <a:r>
              <a:rPr lang="en-US" sz="18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 Essay in memory of Alton Arp edited by </a:t>
            </a:r>
            <a:r>
              <a:rPr lang="en-US" sz="1800" dirty="0" err="1">
                <a:solidFill>
                  <a:srgbClr val="00000A"/>
                </a:solidFill>
                <a:effectLst/>
                <a:latin typeface="Cambria" panose="02040503050406030204" pitchFamily="18" charset="0"/>
                <a:ea typeface="Calibri" panose="020F0502020204030204" pitchFamily="34" charset="0"/>
                <a:cs typeface="Cambria Math" panose="02040503050406030204" pitchFamily="18" charset="0"/>
              </a:rPr>
              <a:t>Christofer</a:t>
            </a:r>
            <a:r>
              <a:rPr lang="en-US" sz="18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 C. Fulton and Martin </a:t>
            </a:r>
            <a:r>
              <a:rPr lang="en-US" sz="1800" dirty="0" err="1">
                <a:solidFill>
                  <a:srgbClr val="00000A"/>
                </a:solidFill>
                <a:effectLst/>
                <a:latin typeface="Cambria" panose="02040503050406030204" pitchFamily="18" charset="0"/>
                <a:ea typeface="Calibri" panose="020F0502020204030204" pitchFamily="34" charset="0"/>
                <a:cs typeface="Cambria Math" panose="02040503050406030204" pitchFamily="18" charset="0"/>
              </a:rPr>
              <a:t>Cocus</a:t>
            </a:r>
            <a:r>
              <a:rPr lang="en-US" sz="18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 </a:t>
            </a:r>
            <a:endParaRPr lang="en-US" sz="1800" dirty="0">
              <a:solidFill>
                <a:srgbClr val="00000A"/>
              </a:solidFill>
              <a:effectLst/>
              <a:latin typeface="Calibri" panose="020F0502020204030204" pitchFamily="34" charset="0"/>
              <a:ea typeface="MS Mincho" panose="02020609040205080304" pitchFamily="49" charset="-128"/>
              <a:cs typeface="Calibri" panose="020F0502020204030204" pitchFamily="34" charset="0"/>
            </a:endParaRPr>
          </a:p>
          <a:p>
            <a:pPr marL="0" marR="0" indent="0" algn="just" fontAlgn="base">
              <a:lnSpc>
                <a:spcPct val="107000"/>
              </a:lnSpc>
              <a:spcBef>
                <a:spcPts val="0"/>
              </a:spcBef>
              <a:spcAft>
                <a:spcPts val="0"/>
              </a:spcAft>
              <a:buNone/>
            </a:pPr>
            <a:r>
              <a:rPr lang="en-US" sz="1800" u="sng" dirty="0">
                <a:solidFill>
                  <a:srgbClr val="000000"/>
                </a:solidFill>
                <a:effectLst/>
                <a:latin typeface="Cambria" panose="02040503050406030204" pitchFamily="18" charset="0"/>
                <a:ea typeface="Calibri" panose="020F0502020204030204" pitchFamily="34" charset="0"/>
                <a:cs typeface="Cambria Math" panose="02040503050406030204" pitchFamily="18" charset="0"/>
              </a:rPr>
              <a:t>⁽</a:t>
            </a:r>
            <a:r>
              <a:rPr lang="en-US" sz="1800" dirty="0">
                <a:solidFill>
                  <a:srgbClr val="000000"/>
                </a:solidFill>
                <a:effectLst/>
                <a:latin typeface="Cambria" panose="02040503050406030204" pitchFamily="18" charset="0"/>
                <a:ea typeface="Calibri" panose="020F0502020204030204" pitchFamily="34" charset="0"/>
                <a:cs typeface="Verdana" panose="020B0604030504040204" pitchFamily="34" charset="0"/>
              </a:rPr>
              <a:t>⁶⁰</a:t>
            </a:r>
            <a:r>
              <a:rPr lang="en-US" sz="1800" dirty="0">
                <a:solidFill>
                  <a:srgbClr val="000000"/>
                </a:solidFill>
                <a:effectLst/>
                <a:latin typeface="Cambria" panose="02040503050406030204" pitchFamily="18" charset="0"/>
                <a:ea typeface="Calibri" panose="020F0502020204030204" pitchFamily="34" charset="0"/>
                <a:cs typeface="Cambria Math" panose="02040503050406030204" pitchFamily="18" charset="0"/>
              </a:rPr>
              <a:t>⁾</a:t>
            </a:r>
            <a:r>
              <a:rPr lang="en-US" sz="1800" b="1" dirty="0">
                <a:solidFill>
                  <a:srgbClr val="000000"/>
                </a:solidFill>
                <a:effectLst/>
                <a:latin typeface="Cambria" panose="02040503050406030204" pitchFamily="18" charset="0"/>
                <a:ea typeface="Calibri" panose="020F0502020204030204" pitchFamily="34" charset="0"/>
                <a:cs typeface="Cambria Math" panose="02040503050406030204" pitchFamily="18" charset="0"/>
              </a:rPr>
              <a:t>60</a:t>
            </a:r>
            <a:r>
              <a:rPr lang="en-US" sz="1800" dirty="0">
                <a:solidFill>
                  <a:srgbClr val="000000"/>
                </a:solidFill>
                <a:effectLst/>
                <a:latin typeface="Cambria" panose="02040503050406030204" pitchFamily="18" charset="0"/>
                <a:ea typeface="Calibri" panose="020F0502020204030204" pitchFamily="34" charset="0"/>
                <a:cs typeface="Cambria Math" panose="02040503050406030204" pitchFamily="18" charset="0"/>
              </a:rPr>
              <a:t> . Plate Tectonics and Geologic Reality - Assessments and Reassessments.</a:t>
            </a:r>
            <a:r>
              <a:rPr lang="en-US" sz="1800"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 American Association of Petroleum </a:t>
            </a:r>
            <a:r>
              <a:rPr lang="en-US" sz="1800" dirty="0" err="1">
                <a:solidFill>
                  <a:srgbClr val="000000"/>
                </a:solidFill>
                <a:effectLst/>
                <a:latin typeface="Cambria" panose="02040503050406030204" pitchFamily="18" charset="0"/>
                <a:ea typeface="Times New Roman" panose="02020603050405020304" pitchFamily="18" charset="0"/>
                <a:cs typeface="Arial" panose="020B0604020202020204" pitchFamily="34" charset="0"/>
              </a:rPr>
              <a:t>Geologistsë</a:t>
            </a:r>
            <a:r>
              <a:rPr lang="en-US" sz="1800" dirty="0">
                <a:solidFill>
                  <a:srgbClr val="000000"/>
                </a:solidFill>
                <a:effectLst/>
                <a:latin typeface="Cambria" panose="02040503050406030204" pitchFamily="18" charset="0"/>
                <a:ea typeface="Times New Roman" panose="02020603050405020304" pitchFamily="18" charset="0"/>
                <a:cs typeface="Arial" panose="020B0604020202020204" pitchFamily="34" charset="0"/>
              </a:rPr>
              <a:t>. Volume 23, 1974.</a:t>
            </a:r>
            <a:endParaRPr lang="en-US" sz="1800" dirty="0">
              <a:solidFill>
                <a:srgbClr val="00000A"/>
              </a:solidFill>
              <a:effectLst/>
              <a:latin typeface="Calibri" panose="020F0502020204030204" pitchFamily="34" charset="0"/>
              <a:ea typeface="MS Mincho" panose="02020609040205080304" pitchFamily="49" charset="-128"/>
              <a:cs typeface="Calibri" panose="020F0502020204030204" pitchFamily="34" charset="0"/>
            </a:endParaRPr>
          </a:p>
          <a:p>
            <a:pPr marL="0" marR="0" indent="0" fontAlgn="base">
              <a:lnSpc>
                <a:spcPct val="107000"/>
              </a:lnSpc>
              <a:spcBef>
                <a:spcPts val="0"/>
              </a:spcBef>
              <a:buNone/>
            </a:pPr>
            <a:r>
              <a:rPr lang="it-IT" sz="1800" u="sng"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it-IT" sz="1800" dirty="0">
                <a:solidFill>
                  <a:srgbClr val="00000A"/>
                </a:solidFill>
                <a:effectLst/>
                <a:latin typeface="Cambria" panose="02040503050406030204" pitchFamily="18" charset="0"/>
                <a:ea typeface="Calibri" panose="020F0502020204030204" pitchFamily="34" charset="0"/>
                <a:cs typeface="Verdana" panose="020B0604030504040204" pitchFamily="34" charset="0"/>
              </a:rPr>
              <a:t>⁶</a:t>
            </a:r>
            <a:r>
              <a:rPr lang="it-IT"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¹</a:t>
            </a:r>
            <a:r>
              <a:rPr lang="it-IT" sz="18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it-IT" sz="1800" b="1"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61</a:t>
            </a:r>
            <a:r>
              <a:rPr lang="it-IT" sz="1800" b="1" dirty="0">
                <a:solidFill>
                  <a:srgbClr val="00000A"/>
                </a:solidFill>
                <a:latin typeface="Cambria" panose="02040503050406030204" pitchFamily="18" charset="0"/>
                <a:ea typeface="Calibri" panose="020F0502020204030204" pitchFamily="34" charset="0"/>
                <a:cs typeface="Cambria Math" panose="02040503050406030204" pitchFamily="18" charset="0"/>
              </a:rPr>
              <a:t>.  </a:t>
            </a:r>
            <a:r>
              <a:rPr lang="it-IT" sz="1800" dirty="0">
                <a:solidFill>
                  <a:srgbClr val="00000A"/>
                </a:solidFill>
                <a:effectLst/>
                <a:latin typeface="Cambria" panose="02040503050406030204" pitchFamily="18" charset="0"/>
                <a:ea typeface="MS Mincho" panose="02020609040205080304" pitchFamily="49" charset="-128"/>
                <a:cs typeface="Calibri" panose="020F0502020204030204" pitchFamily="34" charset="0"/>
              </a:rPr>
              <a:t>Renne, P. &amp; Basu, A. R. (1991). </a:t>
            </a:r>
            <a:r>
              <a:rPr lang="en-US" sz="1800" dirty="0">
                <a:solidFill>
                  <a:srgbClr val="00000A"/>
                </a:solidFill>
                <a:effectLst/>
                <a:latin typeface="Cambria" panose="02040503050406030204" pitchFamily="18" charset="0"/>
                <a:ea typeface="MS Mincho" panose="02020609040205080304" pitchFamily="49" charset="-128"/>
                <a:cs typeface="Calibri" panose="020F0502020204030204" pitchFamily="34" charset="0"/>
              </a:rPr>
              <a:t>Rapid Eruption of the Siberian Traps flood Basalts at the </a:t>
            </a:r>
            <a:r>
              <a:rPr lang="en-US" sz="1800" dirty="0" err="1">
                <a:solidFill>
                  <a:srgbClr val="00000A"/>
                </a:solidFill>
                <a:effectLst/>
                <a:latin typeface="Cambria" panose="02040503050406030204" pitchFamily="18" charset="0"/>
                <a:ea typeface="MS Mincho" panose="02020609040205080304" pitchFamily="49" charset="-128"/>
                <a:cs typeface="Calibri" panose="020F0502020204030204" pitchFamily="34" charset="0"/>
              </a:rPr>
              <a:t>Permo</a:t>
            </a:r>
            <a:r>
              <a:rPr lang="en-US" sz="1800" dirty="0">
                <a:solidFill>
                  <a:srgbClr val="00000A"/>
                </a:solidFill>
                <a:effectLst/>
                <a:latin typeface="Cambria" panose="02040503050406030204" pitchFamily="18" charset="0"/>
                <a:ea typeface="MS Mincho" panose="02020609040205080304" pitchFamily="49" charset="-128"/>
                <a:cs typeface="Calibri" panose="020F0502020204030204" pitchFamily="34" charset="0"/>
              </a:rPr>
              <a:t>-Triassic Boundary. Dol: 10. 1126/science.253.5016.176; </a:t>
            </a:r>
          </a:p>
          <a:p>
            <a:pPr marL="0" marR="0" indent="0" fontAlgn="base">
              <a:lnSpc>
                <a:spcPct val="107000"/>
              </a:lnSpc>
              <a:spcBef>
                <a:spcPts val="0"/>
              </a:spcBef>
              <a:buNone/>
            </a:pPr>
            <a:r>
              <a:rPr lang="en-US" sz="1800" dirty="0">
                <a:solidFill>
                  <a:srgbClr val="00000A"/>
                </a:solidFill>
                <a:effectLst/>
                <a:latin typeface="Cambria" panose="02040503050406030204" pitchFamily="18" charset="0"/>
                <a:ea typeface="MS Mincho" panose="02020609040205080304" pitchFamily="49" charset="-128"/>
                <a:cs typeface="Calibri" panose="020F0502020204030204" pitchFamily="34" charset="0"/>
              </a:rPr>
              <a:t>             Corpus ID: 6374682.</a:t>
            </a:r>
          </a:p>
          <a:p>
            <a:pPr marL="0" indent="0" fontAlgn="base">
              <a:lnSpc>
                <a:spcPct val="107000"/>
              </a:lnSpc>
              <a:spcBef>
                <a:spcPts val="0"/>
              </a:spcBef>
              <a:buNone/>
            </a:pPr>
            <a:r>
              <a:rPr lang="en-US" sz="1800" dirty="0">
                <a:solidFill>
                  <a:srgbClr val="000000"/>
                </a:solidFill>
                <a:effectLst/>
                <a:latin typeface="Cambria" panose="02040503050406030204" pitchFamily="18" charset="0"/>
                <a:ea typeface="Calibri" panose="020F0502020204030204" pitchFamily="34" charset="0"/>
                <a:cs typeface="Cambria Math" panose="02040503050406030204" pitchFamily="18" charset="0"/>
              </a:rPr>
              <a:t>⁽ </a:t>
            </a:r>
            <a:r>
              <a:rPr lang="it-IT" sz="1800" dirty="0">
                <a:solidFill>
                  <a:srgbClr val="00000A"/>
                </a:solidFill>
                <a:effectLst/>
                <a:latin typeface="Cambria" panose="02040503050406030204" pitchFamily="18" charset="0"/>
                <a:ea typeface="Calibri" panose="020F0502020204030204" pitchFamily="34" charset="0"/>
                <a:cs typeface="Verdana" panose="020B0604030504040204" pitchFamily="34" charset="0"/>
              </a:rPr>
              <a:t>⁶</a:t>
            </a:r>
            <a:r>
              <a:rPr lang="en-US" sz="1800" dirty="0">
                <a:solidFill>
                  <a:srgbClr val="00000A"/>
                </a:solidFill>
                <a:effectLst/>
                <a:latin typeface="Cambria" panose="02040503050406030204" pitchFamily="18" charset="0"/>
                <a:ea typeface="Calibri" panose="020F0502020204030204" pitchFamily="34" charset="0"/>
                <a:cs typeface="Calibri" panose="020F0502020204030204" pitchFamily="34" charset="0"/>
              </a:rPr>
              <a:t>²</a:t>
            </a:r>
            <a:r>
              <a:rPr lang="en-US" sz="18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it-IT" sz="1800" b="1"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6</a:t>
            </a:r>
            <a:r>
              <a:rPr lang="en-US" sz="1800" b="1"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2</a:t>
            </a:r>
            <a:r>
              <a:rPr lang="en-US" sz="1800" dirty="0">
                <a:solidFill>
                  <a:srgbClr val="00000A"/>
                </a:solidFill>
                <a:latin typeface="Cambria" panose="02040503050406030204" pitchFamily="18" charset="0"/>
                <a:ea typeface="MS Mincho" panose="02020609040205080304" pitchFamily="49" charset="-128"/>
                <a:cs typeface="Calibri" panose="020F0502020204030204" pitchFamily="34" charset="0"/>
              </a:rPr>
              <a:t>  </a:t>
            </a:r>
            <a:r>
              <a:rPr lang="en-US" sz="1800" dirty="0">
                <a:solidFill>
                  <a:srgbClr val="323232"/>
                </a:solidFill>
                <a:effectLst/>
                <a:latin typeface="Cambria" panose="02040503050406030204" pitchFamily="18" charset="0"/>
                <a:ea typeface="Calibri" panose="020F0502020204030204" pitchFamily="34" charset="0"/>
                <a:cs typeface="Times New Roman" panose="02020603050405020304" pitchFamily="18" charset="0"/>
              </a:rPr>
              <a:t>Edwards</a:t>
            </a:r>
            <a:r>
              <a:rPr lang="en-US" sz="1800" dirty="0">
                <a:effectLst/>
                <a:latin typeface="Calibri" panose="020F0502020204030204" pitchFamily="34" charset="0"/>
                <a:ea typeface="Calibri" panose="020F0502020204030204" pitchFamily="34" charset="0"/>
                <a:cs typeface="Times New Roman" panose="02020603050405020304" pitchFamily="18" charset="0"/>
              </a:rPr>
              <a:t>, R.</a:t>
            </a:r>
            <a:r>
              <a:rPr lang="en-US" sz="1800" kern="1800" dirty="0">
                <a:solidFill>
                  <a:srgbClr val="505050"/>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1800" dirty="0">
                <a:solidFill>
                  <a:srgbClr val="323232"/>
                </a:solidFill>
                <a:effectLst/>
                <a:latin typeface="Cambria" panose="02040503050406030204" pitchFamily="18" charset="0"/>
                <a:ea typeface="Calibri" panose="020F0502020204030204" pitchFamily="34" charset="0"/>
                <a:cs typeface="Times New Roman" panose="02020603050405020304" pitchFamily="18" charset="0"/>
              </a:rPr>
              <a:t>M.</a:t>
            </a:r>
            <a:r>
              <a:rPr lang="en-US" sz="1800" kern="1800" dirty="0">
                <a:solidFill>
                  <a:srgbClr val="505050"/>
                </a:solidFill>
                <a:effectLst/>
                <a:latin typeface="Cambria" panose="02040503050406030204" pitchFamily="18" charset="0"/>
                <a:ea typeface="Times New Roman" panose="02020603050405020304" pitchFamily="18" charset="0"/>
                <a:cs typeface="Times New Roman" panose="02020603050405020304" pitchFamily="18" charset="0"/>
              </a:rPr>
              <a:t> (2019). “</a:t>
            </a:r>
            <a:r>
              <a:rPr lang="en-US" sz="1800" kern="1800" dirty="0">
                <a:solidFill>
                  <a:srgbClr val="505050"/>
                </a:solidFill>
                <a:effectLst/>
                <a:latin typeface="Times New Roman" panose="02020603050405020304" pitchFamily="18" charset="0"/>
                <a:ea typeface="Times New Roman" panose="02020603050405020304" pitchFamily="18" charset="0"/>
                <a:cs typeface="Times New Roman" panose="02020603050405020304" pitchFamily="18" charset="0"/>
              </a:rPr>
              <a:t>Deep mantle plumes and an increasing Earth radius” - ScienceDirect. </a:t>
            </a:r>
            <a:r>
              <a:rPr lang="en-US" sz="1800" kern="1800" dirty="0" err="1">
                <a:solidFill>
                  <a:srgbClr val="505050"/>
                </a:solidFill>
                <a:effectLst/>
                <a:latin typeface="Times New Roman" panose="02020603050405020304" pitchFamily="18" charset="0"/>
                <a:ea typeface="Times New Roman" panose="02020603050405020304" pitchFamily="18" charset="0"/>
                <a:cs typeface="Times New Roman" panose="02020603050405020304" pitchFamily="18" charset="0"/>
              </a:rPr>
              <a:t>Geodsy</a:t>
            </a:r>
            <a:r>
              <a:rPr lang="en-US" sz="1800" kern="1800" dirty="0">
                <a:solidFill>
                  <a:srgbClr val="505050"/>
                </a:solidFill>
                <a:effectLst/>
                <a:latin typeface="Times New Roman" panose="02020603050405020304" pitchFamily="18" charset="0"/>
                <a:ea typeface="Times New Roman" panose="02020603050405020304" pitchFamily="18" charset="0"/>
                <a:cs typeface="Times New Roman" panose="02020603050405020304" pitchFamily="18" charset="0"/>
              </a:rPr>
              <a:t> and Geodynamics. Vol. 10, Issue 3, Pg. 173-178</a:t>
            </a:r>
          </a:p>
          <a:p>
            <a:pPr marL="0" indent="0" fontAlgn="base">
              <a:lnSpc>
                <a:spcPct val="107000"/>
              </a:lnSpc>
              <a:spcBef>
                <a:spcPts val="0"/>
              </a:spcBef>
              <a:buNone/>
            </a:pPr>
            <a:r>
              <a:rPr lang="en-US" sz="1800" kern="1800" dirty="0">
                <a:solidFill>
                  <a:srgbClr val="505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800" dirty="0" err="1">
                <a:solidFill>
                  <a:srgbClr val="505050"/>
                </a:solidFill>
                <a:effectLst/>
                <a:latin typeface="Times New Roman" panose="02020603050405020304" pitchFamily="18" charset="0"/>
                <a:ea typeface="Times New Roman" panose="02020603050405020304" pitchFamily="18" charset="0"/>
                <a:cs typeface="Times New Roman" panose="02020603050405020304" pitchFamily="18" charset="0"/>
              </a:rPr>
              <a:t>Geodsy</a:t>
            </a:r>
            <a:r>
              <a:rPr lang="en-US" sz="1800" kern="1800" dirty="0">
                <a:solidFill>
                  <a:srgbClr val="505050"/>
                </a:solidFill>
                <a:effectLst/>
                <a:latin typeface="Times New Roman" panose="02020603050405020304" pitchFamily="18" charset="0"/>
                <a:ea typeface="Times New Roman" panose="02020603050405020304" pitchFamily="18" charset="0"/>
                <a:cs typeface="Times New Roman" panose="02020603050405020304" pitchFamily="18" charset="0"/>
              </a:rPr>
              <a:t> and Geodynamics. Vol. 10, Issue 3, Pg. 173-178.</a:t>
            </a:r>
          </a:p>
          <a:p>
            <a:pPr marL="0" indent="0" fontAlgn="base">
              <a:lnSpc>
                <a:spcPct val="107000"/>
              </a:lnSpc>
              <a:spcBef>
                <a:spcPts val="0"/>
              </a:spcBef>
              <a:buNone/>
            </a:pPr>
            <a:r>
              <a:rPr lang="en-US" sz="1800" dirty="0">
                <a:effectLst/>
                <a:latin typeface="Cambria" panose="02040503050406030204" pitchFamily="18" charset="0"/>
                <a:ea typeface="Calibri" panose="020F0502020204030204" pitchFamily="34" charset="0"/>
                <a:cs typeface="Cambria Math" panose="02040503050406030204" pitchFamily="18" charset="0"/>
              </a:rPr>
              <a:t>⁽</a:t>
            </a:r>
            <a:r>
              <a:rPr lang="en-US" sz="1800" kern="1200" dirty="0">
                <a:solidFill>
                  <a:srgbClr val="00000A"/>
                </a:solidFill>
                <a:effectLst/>
                <a:latin typeface="Cambria" panose="02040503050406030204" pitchFamily="18" charset="0"/>
                <a:ea typeface="Calibri" panose="020F0502020204030204" pitchFamily="34" charset="0"/>
                <a:cs typeface="Verdana" panose="020B0604030504040204" pitchFamily="34" charset="0"/>
              </a:rPr>
              <a:t>⁶</a:t>
            </a:r>
            <a:r>
              <a:rPr lang="en-US" sz="1800" dirty="0">
                <a:effectLst/>
                <a:latin typeface="Cambria" panose="02040503050406030204" pitchFamily="18" charset="0"/>
                <a:ea typeface="Calibri" panose="020F0502020204030204" pitchFamily="34" charset="0"/>
              </a:rPr>
              <a:t>³</a:t>
            </a:r>
            <a:r>
              <a:rPr lang="en-US" sz="1800" kern="12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a:t>
            </a:r>
            <a:r>
              <a:rPr lang="en-US" sz="1800" b="1" kern="1200" dirty="0">
                <a:solidFill>
                  <a:srgbClr val="00000A"/>
                </a:solidFill>
                <a:effectLst/>
                <a:latin typeface="Cambria" panose="02040503050406030204" pitchFamily="18" charset="0"/>
                <a:ea typeface="Calibri" panose="020F0502020204030204" pitchFamily="34" charset="0"/>
                <a:cs typeface="Cambria Math" panose="02040503050406030204" pitchFamily="18" charset="0"/>
              </a:rPr>
              <a:t>63</a:t>
            </a:r>
            <a:r>
              <a:rPr lang="en-US" sz="1800" b="1" kern="1200"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a:t>
            </a:r>
            <a:r>
              <a:rPr lang="en-US" sz="1800" kern="1200"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 Shehu, V. (2020). “The </a:t>
            </a:r>
            <a:r>
              <a:rPr lang="en-US" sz="1800" kern="1200" dirty="0" err="1">
                <a:solidFill>
                  <a:srgbClr val="00000A"/>
                </a:solidFill>
                <a:effectLst/>
                <a:latin typeface="Cambria" panose="02040503050406030204" pitchFamily="18" charset="0"/>
                <a:ea typeface="Cambria" panose="02040503050406030204" pitchFamily="18" charset="0"/>
                <a:cs typeface="Cambria Math" panose="02040503050406030204" pitchFamily="18" charset="0"/>
              </a:rPr>
              <a:t>Geotheory</a:t>
            </a:r>
            <a:r>
              <a:rPr lang="en-US" sz="1800" kern="1200"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 of Growing Earth, My Viewpoint of Cosmic Core Kernel Transformation”, in vol. “Hidden History of Earth Expansion Told by researcher creating  </a:t>
            </a:r>
          </a:p>
          <a:p>
            <a:pPr marL="0" indent="0" fontAlgn="base">
              <a:lnSpc>
                <a:spcPct val="107000"/>
              </a:lnSpc>
              <a:spcBef>
                <a:spcPts val="0"/>
              </a:spcBef>
              <a:buNone/>
            </a:pPr>
            <a:r>
              <a:rPr lang="en-US" sz="1800" dirty="0">
                <a:solidFill>
                  <a:srgbClr val="00000A"/>
                </a:solidFill>
                <a:latin typeface="Cambria" panose="02040503050406030204" pitchFamily="18" charset="0"/>
                <a:ea typeface="Cambria" panose="02040503050406030204" pitchFamily="18" charset="0"/>
                <a:cs typeface="Cambria Math" panose="02040503050406030204" pitchFamily="18" charset="0"/>
              </a:rPr>
              <a:t>             </a:t>
            </a:r>
            <a:r>
              <a:rPr lang="en-US" sz="1800" kern="1200" dirty="0">
                <a:solidFill>
                  <a:srgbClr val="00000A"/>
                </a:solidFill>
                <a:effectLst/>
                <a:latin typeface="Cambria" panose="02040503050406030204" pitchFamily="18" charset="0"/>
                <a:ea typeface="Cambria" panose="02040503050406030204" pitchFamily="18" charset="0"/>
                <a:cs typeface="Cambria Math" panose="02040503050406030204" pitchFamily="18" charset="0"/>
              </a:rPr>
              <a:t>Modern Theory of Earth” edited by Stephen W. Hurrell.“, pg. 385-396.</a:t>
            </a:r>
            <a:endParaRPr lang="en-US" sz="1800" dirty="0">
              <a:effectLst/>
              <a:latin typeface="Cambria" panose="02040503050406030204" pitchFamily="18" charset="0"/>
              <a:ea typeface="Cambria" panose="02040503050406030204" pitchFamily="18" charset="0"/>
            </a:endParaRPr>
          </a:p>
          <a:p>
            <a:pPr marL="0" marR="0" indent="0" fontAlgn="base">
              <a:lnSpc>
                <a:spcPct val="107000"/>
              </a:lnSpc>
              <a:spcBef>
                <a:spcPts val="0"/>
              </a:spcBef>
              <a:buNone/>
            </a:pPr>
            <a:endParaRPr lang="en-US" sz="1800" dirty="0">
              <a:solidFill>
                <a:srgbClr val="00000A"/>
              </a:solidFill>
              <a:effectLst/>
              <a:latin typeface="Cambria" panose="02040503050406030204" pitchFamily="18" charset="0"/>
              <a:ea typeface="Cambria" panose="02040503050406030204" pitchFamily="18" charset="0"/>
              <a:cs typeface="Calibri" panose="020F0502020204030204" pitchFamily="34" charset="0"/>
            </a:endParaRPr>
          </a:p>
          <a:p>
            <a:endParaRPr lang="en-US" sz="800" dirty="0"/>
          </a:p>
        </p:txBody>
      </p:sp>
    </p:spTree>
    <p:extLst>
      <p:ext uri="{BB962C8B-B14F-4D97-AF65-F5344CB8AC3E}">
        <p14:creationId xmlns:p14="http://schemas.microsoft.com/office/powerpoint/2010/main" val="326167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ADFDE3-E4F9-40ED-8ECD-96CE45EC36D3}"/>
              </a:ext>
            </a:extLst>
          </p:cNvPr>
          <p:cNvSpPr>
            <a:spLocks noChangeArrowheads="1"/>
          </p:cNvSpPr>
          <p:nvPr/>
        </p:nvSpPr>
        <p:spPr bwMode="auto">
          <a:xfrm>
            <a:off x="360218" y="-1753980"/>
            <a:ext cx="1165629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2">
            <a:extLst>
              <a:ext uri="{FF2B5EF4-FFF2-40B4-BE49-F238E27FC236}">
                <a16:creationId xmlns:a16="http://schemas.microsoft.com/office/drawing/2014/main" id="{F7BDAAAA-C3B2-49C4-A362-9927B771BF6B}"/>
              </a:ext>
            </a:extLst>
          </p:cNvPr>
          <p:cNvSpPr>
            <a:spLocks noChangeArrowheads="1"/>
          </p:cNvSpPr>
          <p:nvPr/>
        </p:nvSpPr>
        <p:spPr bwMode="auto">
          <a:xfrm>
            <a:off x="3543859" y="757919"/>
            <a:ext cx="38641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mbria" panose="02040503050406030204" pitchFamily="18" charset="0"/>
                <a:ea typeface="MS Mincho" panose="02020609040205080304" pitchFamily="49" charset="-128"/>
                <a:cs typeface="Helvetica" panose="020B0604020202020204" pitchFamily="34" charset="0"/>
              </a:rPr>
              <a:t> </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latin typeface="Cambria" panose="02040503050406030204" pitchFamily="18" charset="0"/>
              <a:ea typeface="Cambria" panose="02040503050406030204" pitchFamily="18" charset="0"/>
              <a:cs typeface="Helvetica" panose="020B0604020202020204" pitchFamily="34" charset="0"/>
            </a:endParaRPr>
          </a:p>
        </p:txBody>
      </p:sp>
      <p:sp>
        <p:nvSpPr>
          <p:cNvPr id="7" name="TextBox 6">
            <a:extLst>
              <a:ext uri="{FF2B5EF4-FFF2-40B4-BE49-F238E27FC236}">
                <a16:creationId xmlns:a16="http://schemas.microsoft.com/office/drawing/2014/main" id="{36D89F9C-74E0-454D-82E6-79ACA0A4006B}"/>
              </a:ext>
            </a:extLst>
          </p:cNvPr>
          <p:cNvSpPr txBox="1"/>
          <p:nvPr/>
        </p:nvSpPr>
        <p:spPr>
          <a:xfrm>
            <a:off x="675118" y="1171044"/>
            <a:ext cx="6949132" cy="32316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1" dirty="0">
                <a:latin typeface="Cambria" panose="02040503050406030204" pitchFamily="18" charset="0"/>
                <a:ea typeface="Cambria" panose="02040503050406030204" pitchFamily="18" charset="0"/>
                <a:cs typeface="Helvetica" panose="020B0604020202020204" pitchFamily="34" charset="0"/>
              </a:rPr>
              <a:t>Eng. Dr. Professor Vedat Shehu </a:t>
            </a:r>
            <a:r>
              <a:rPr lang="en-US" altLang="en-US" sz="1200" dirty="0">
                <a:latin typeface="Cambria" panose="02040503050406030204" pitchFamily="18" charset="0"/>
                <a:ea typeface="Cambria" panose="02040503050406030204" pitchFamily="18" charset="0"/>
                <a:cs typeface="Helvetica" panose="020B0604020202020204" pitchFamily="34" charset="0"/>
              </a:rPr>
              <a:t>is</a:t>
            </a:r>
            <a:r>
              <a:rPr lang="en-US" altLang="en-US" sz="1200" dirty="0">
                <a:solidFill>
                  <a:srgbClr val="FF0000"/>
                </a:solidFill>
                <a:latin typeface="Cambria" panose="02040503050406030204" pitchFamily="18" charset="0"/>
                <a:ea typeface="Cambria" panose="02040503050406030204" pitchFamily="18" charset="0"/>
                <a:cs typeface="Helvetica" panose="020B0604020202020204" pitchFamily="34" charset="0"/>
              </a:rPr>
              <a:t> </a:t>
            </a:r>
            <a:r>
              <a:rPr kumimoji="0" lang="en-US" altLang="en-US" sz="1200" b="0" i="0" u="none" strike="noStrike" cap="none" normalizeH="0" baseline="0" dirty="0">
                <a:ln>
                  <a:noFill/>
                </a:ln>
                <a:effectLst/>
                <a:latin typeface="Cambria" panose="02040503050406030204" pitchFamily="18" charset="0"/>
                <a:ea typeface="Cambria" panose="02040503050406030204" pitchFamily="18" charset="0"/>
                <a:cs typeface="Helvetica" panose="020B0604020202020204" pitchFamily="34" charset="0"/>
              </a:rPr>
              <a:t>an Albanian American who was graduated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Cambria" panose="02040503050406030204" pitchFamily="18" charset="0"/>
                <a:ea typeface="Cambria" panose="02040503050406030204" pitchFamily="18" charset="0"/>
                <a:cs typeface="Helvetica" panose="020B0604020202020204" pitchFamily="34" charset="0"/>
              </a:rPr>
              <a:t>as an engineering geologist in </a:t>
            </a:r>
            <a:r>
              <a:rPr lang="en-US" altLang="en-US" sz="1200" dirty="0">
                <a:latin typeface="Cambria" panose="02040503050406030204" pitchFamily="18" charset="0"/>
                <a:ea typeface="Cambria" panose="02040503050406030204" pitchFamily="18" charset="0"/>
                <a:cs typeface="Helvetica" panose="020B0604020202020204" pitchFamily="34" charset="0"/>
              </a:rPr>
              <a:t>Czech Republic </a:t>
            </a:r>
            <a:r>
              <a:rPr kumimoji="0" lang="en-US" altLang="en-US" sz="1200" b="0" i="0" u="none" strike="noStrike" cap="none" normalizeH="0" baseline="0" dirty="0">
                <a:ln>
                  <a:noFill/>
                </a:ln>
                <a:effectLst/>
                <a:latin typeface="Cambria" panose="02040503050406030204" pitchFamily="18" charset="0"/>
                <a:ea typeface="Cambria" panose="02040503050406030204" pitchFamily="18" charset="0"/>
                <a:cs typeface="Helvetica" panose="020B0604020202020204" pitchFamily="34" charset="0"/>
              </a:rPr>
              <a:t>(in VŠB, 1959)</a:t>
            </a:r>
            <a:r>
              <a:rPr lang="en-US" altLang="en-US" sz="1200" dirty="0">
                <a:latin typeface="Cambria" panose="02040503050406030204" pitchFamily="18" charset="0"/>
                <a:ea typeface="Cambria" panose="02040503050406030204" pitchFamily="18" charset="0"/>
                <a:cs typeface="Helvetica" panose="020B0604020202020204" pitchFamily="34" charset="0"/>
              </a:rPr>
              <a:t> , </a:t>
            </a:r>
            <a:r>
              <a:rPr kumimoji="0" lang="en-US" altLang="en-US" sz="1200" b="0" i="0" u="none" strike="noStrike" cap="none" normalizeH="0" baseline="0" dirty="0">
                <a:ln>
                  <a:noFill/>
                </a:ln>
                <a:effectLst/>
                <a:latin typeface="Cambria" panose="02040503050406030204" pitchFamily="18" charset="0"/>
                <a:ea typeface="Cambria" panose="02040503050406030204" pitchFamily="18" charset="0"/>
                <a:cs typeface="Helvetica" panose="020B0604020202020204" pitchFamily="34" charset="0"/>
              </a:rPr>
              <a:t>former Czechoslovakia . </a:t>
            </a:r>
          </a:p>
          <a:p>
            <a:pPr defTabSz="914400" eaLnBrk="0" fontAlgn="base" hangingPunct="0">
              <a:spcBef>
                <a:spcPct val="0"/>
              </a:spcBef>
              <a:spcAft>
                <a:spcPct val="0"/>
              </a:spcAft>
            </a:pPr>
            <a:endParaRPr kumimoji="0" lang="en-US" altLang="en-US" sz="1200" b="0" i="0" u="none" strike="noStrike" cap="none" normalizeH="0" baseline="0" dirty="0">
              <a:ln>
                <a:noFill/>
              </a:ln>
              <a:effectLst/>
              <a:latin typeface="Cambria" panose="02040503050406030204" pitchFamily="18" charset="0"/>
              <a:ea typeface="Cambria" panose="02040503050406030204" pitchFamily="18" charset="0"/>
              <a:cs typeface="Helvetica" panose="020B0604020202020204" pitchFamily="34" charset="0"/>
            </a:endParaRPr>
          </a:p>
          <a:p>
            <a:pPr defTabSz="914400" eaLnBrk="0" fontAlgn="base" hangingPunct="0">
              <a:spcBef>
                <a:spcPct val="0"/>
              </a:spcBef>
              <a:spcAft>
                <a:spcPct val="0"/>
              </a:spcAft>
            </a:pPr>
            <a:r>
              <a:rPr kumimoji="0" lang="en-US" altLang="en-US" sz="1200" b="0" i="0" u="none" strike="noStrike" cap="none" normalizeH="0" baseline="0" dirty="0">
                <a:ln>
                  <a:noFill/>
                </a:ln>
                <a:effectLst/>
                <a:latin typeface="Cambria" panose="02040503050406030204" pitchFamily="18" charset="0"/>
                <a:ea typeface="Cambria" panose="02040503050406030204" pitchFamily="18" charset="0"/>
                <a:cs typeface="Helvetica" panose="020B0604020202020204" pitchFamily="34" charset="0"/>
              </a:rPr>
              <a:t>After, more than 10 years of the geological research during different tectonic zones in </a:t>
            </a:r>
          </a:p>
          <a:p>
            <a:pPr defTabSz="914400" eaLnBrk="0" fontAlgn="base" hangingPunct="0">
              <a:spcBef>
                <a:spcPct val="0"/>
              </a:spcBef>
              <a:spcAft>
                <a:spcPct val="0"/>
              </a:spcAft>
            </a:pPr>
            <a:r>
              <a:rPr kumimoji="0" lang="en-US" altLang="en-US" sz="1200" b="0" i="0" u="none" strike="noStrike" cap="none" normalizeH="0" baseline="0" dirty="0">
                <a:ln>
                  <a:noFill/>
                </a:ln>
                <a:effectLst/>
                <a:latin typeface="Cambria" panose="02040503050406030204" pitchFamily="18" charset="0"/>
                <a:ea typeface="Cambria" panose="02040503050406030204" pitchFamily="18" charset="0"/>
                <a:cs typeface="Helvetica" panose="020B0604020202020204" pitchFamily="34" charset="0"/>
              </a:rPr>
              <a:t>Albania, studying </a:t>
            </a:r>
            <a:r>
              <a:rPr lang="en-US" altLang="en-US" sz="1200" dirty="0">
                <a:latin typeface="Cambria" panose="02040503050406030204" pitchFamily="18" charset="0"/>
                <a:ea typeface="Cambria" panose="02040503050406030204" pitchFamily="18" charset="0"/>
                <a:cs typeface="Helvetica" panose="020B0604020202020204" pitchFamily="34" charset="0"/>
              </a:rPr>
              <a:t>the </a:t>
            </a:r>
            <a:r>
              <a:rPr kumimoji="0" lang="en-US" altLang="en-US" sz="1200" b="0" i="0" u="none" strike="noStrike" cap="none" normalizeH="0" baseline="0" dirty="0">
                <a:ln>
                  <a:noFill/>
                </a:ln>
                <a:effectLst/>
                <a:latin typeface="Cambria" panose="02040503050406030204" pitchFamily="18" charset="0"/>
                <a:ea typeface="Cambria" panose="02040503050406030204" pitchFamily="18" charset="0"/>
                <a:cs typeface="Helvetica" panose="020B0604020202020204" pitchFamily="34" charset="0"/>
              </a:rPr>
              <a:t>granite’s lode</a:t>
            </a:r>
            <a:r>
              <a:rPr lang="en-US" sz="1200" dirty="0">
                <a:effectLst/>
                <a:latin typeface="Cambria" panose="02040503050406030204" pitchFamily="18" charset="0"/>
                <a:ea typeface="Cambria" panose="02040503050406030204" pitchFamily="18" charset="0"/>
                <a:cs typeface="Cambria Math" panose="02040503050406030204" pitchFamily="18" charset="0"/>
              </a:rPr>
              <a:t>⁽</a:t>
            </a:r>
            <a:r>
              <a:rPr lang="en-US" sz="1200" dirty="0">
                <a:effectLst/>
                <a:latin typeface="Cambria" panose="02040503050406030204" pitchFamily="18" charset="0"/>
                <a:ea typeface="Cambria" panose="02040503050406030204" pitchFamily="18" charset="0"/>
                <a:cs typeface="Verdana" panose="020B0604030504040204" pitchFamily="34" charset="0"/>
              </a:rPr>
              <a:t>⁴⁰</a:t>
            </a:r>
            <a:r>
              <a:rPr lang="en-US" sz="1200" dirty="0">
                <a:effectLst/>
                <a:latin typeface="Cambria" panose="02040503050406030204" pitchFamily="18" charset="0"/>
                <a:ea typeface="Cambria" panose="02040503050406030204" pitchFamily="18" charset="0"/>
                <a:cs typeface="Cambria Math" panose="02040503050406030204" pitchFamily="18" charset="0"/>
              </a:rPr>
              <a:t>⁾</a:t>
            </a:r>
            <a:r>
              <a:rPr kumimoji="0" lang="en-US" altLang="en-US" sz="1200" b="0" i="0" u="none" strike="noStrike" cap="none" normalizeH="0" baseline="0" dirty="0">
                <a:ln>
                  <a:noFill/>
                </a:ln>
                <a:effectLst/>
                <a:latin typeface="Cambria" panose="02040503050406030204" pitchFamily="18" charset="0"/>
                <a:ea typeface="Cambria" panose="02040503050406030204" pitchFamily="18" charset="0"/>
                <a:cs typeface="Helvetica" panose="020B0604020202020204" pitchFamily="34" charset="0"/>
              </a:rPr>
              <a:t> within basalts of an Ophiolite belt, he observed, </a:t>
            </a:r>
          </a:p>
          <a:p>
            <a:pPr defTabSz="914400" eaLnBrk="0" fontAlgn="base" hangingPunct="0">
              <a:spcBef>
                <a:spcPct val="0"/>
              </a:spcBef>
              <a:spcAft>
                <a:spcPct val="0"/>
              </a:spcAft>
            </a:pPr>
            <a:r>
              <a:rPr kumimoji="0" lang="en-US" altLang="en-US" sz="1200" b="0" i="0" u="none" strike="noStrike" cap="none" normalizeH="0" baseline="0" dirty="0">
                <a:ln>
                  <a:noFill/>
                </a:ln>
                <a:effectLst/>
                <a:latin typeface="Cambria" panose="02040503050406030204" pitchFamily="18" charset="0"/>
                <a:ea typeface="Cambria" panose="02040503050406030204" pitchFamily="18" charset="0"/>
                <a:cs typeface="Calibri" panose="020F0502020204030204" pitchFamily="34" charset="0"/>
              </a:rPr>
              <a:t>in both rocks, t</a:t>
            </a:r>
            <a:r>
              <a:rPr kumimoji="0" lang="en-US" altLang="en-US" sz="1200" b="0" i="0" u="none" strike="noStrike" cap="none" normalizeH="0" baseline="0" dirty="0">
                <a:ln>
                  <a:noFill/>
                </a:ln>
                <a:effectLst/>
                <a:latin typeface="Cambria" panose="02040503050406030204" pitchFamily="18" charset="0"/>
                <a:ea typeface="Cambria" panose="02040503050406030204" pitchFamily="18" charset="0"/>
                <a:cs typeface="Helvetica" panose="020B0604020202020204" pitchFamily="34" charset="0"/>
              </a:rPr>
              <a:t>he lack of radiation as deficiency of </a:t>
            </a:r>
            <a:r>
              <a:rPr kumimoji="0" lang="en-US" altLang="en-US" sz="1200" b="0" i="0" u="none" strike="noStrike" cap="none" normalizeH="0" baseline="0" dirty="0">
                <a:ln>
                  <a:noFill/>
                </a:ln>
                <a:effectLst/>
                <a:latin typeface="Cambria" panose="02040503050406030204" pitchFamily="18" charset="0"/>
                <a:ea typeface="Cambria" panose="02040503050406030204" pitchFamily="18" charset="0"/>
                <a:cs typeface="Calibri" panose="020F0502020204030204" pitchFamily="34" charset="0"/>
              </a:rPr>
              <a:t>radioisotopes</a:t>
            </a:r>
            <a:r>
              <a:rPr kumimoji="0" lang="en-US" altLang="en-US" sz="1200" b="0" i="0" u="none" strike="noStrike" cap="none" normalizeH="0" baseline="0" dirty="0">
                <a:ln>
                  <a:noFill/>
                </a:ln>
                <a:effectLst/>
                <a:latin typeface="Cambria" panose="02040503050406030204" pitchFamily="18" charset="0"/>
                <a:ea typeface="Cambria" panose="02040503050406030204" pitchFamily="18" charset="0"/>
                <a:cs typeface="Cambria Math" panose="02040503050406030204" pitchFamily="18" charset="0"/>
              </a:rPr>
              <a:t>, and</a:t>
            </a:r>
            <a:r>
              <a:rPr kumimoji="0" lang="en-US" altLang="en-US" sz="1200" b="0" i="0" u="none" strike="noStrike" cap="none" normalizeH="0" baseline="0" dirty="0">
                <a:ln>
                  <a:noFill/>
                </a:ln>
                <a:effectLst/>
                <a:latin typeface="Cambria" panose="02040503050406030204" pitchFamily="18" charset="0"/>
                <a:ea typeface="Cambria" panose="02040503050406030204" pitchFamily="18" charset="0"/>
                <a:cs typeface="Calibri" panose="020F0502020204030204" pitchFamily="34" charset="0"/>
              </a:rPr>
              <a:t> </a:t>
            </a:r>
            <a:r>
              <a:rPr kumimoji="0" lang="en-US" altLang="en-US" sz="1200" b="0" i="0" u="none" strike="noStrike" cap="none" normalizeH="0" baseline="0" dirty="0">
                <a:ln>
                  <a:noFill/>
                </a:ln>
                <a:effectLst/>
                <a:latin typeface="Cambria" panose="02040503050406030204" pitchFamily="18" charset="0"/>
                <a:ea typeface="Cambria" panose="02040503050406030204" pitchFamily="18" charset="0"/>
                <a:cs typeface="Helvetica" panose="020B0604020202020204" pitchFamily="34" charset="0"/>
              </a:rPr>
              <a:t>considered it as </a:t>
            </a:r>
          </a:p>
          <a:p>
            <a:pPr defTabSz="914400" eaLnBrk="0" fontAlgn="base" hangingPunct="0">
              <a:spcBef>
                <a:spcPct val="0"/>
              </a:spcBef>
              <a:spcAft>
                <a:spcPct val="0"/>
              </a:spcAft>
            </a:pPr>
            <a:r>
              <a:rPr kumimoji="0" lang="en-US" altLang="en-US" sz="1200" b="0" i="0" u="none" strike="noStrike" cap="none" normalizeH="0" baseline="0" dirty="0">
                <a:ln>
                  <a:noFill/>
                </a:ln>
                <a:effectLst/>
                <a:latin typeface="Cambria" panose="02040503050406030204" pitchFamily="18" charset="0"/>
                <a:ea typeface="Cambria" panose="02040503050406030204" pitchFamily="18" charset="0"/>
                <a:cs typeface="Helvetica" panose="020B0604020202020204" pitchFamily="34" charset="0"/>
              </a:rPr>
              <a:t>insufficiency of the radiated heat from radioisotopes in Earth’s interiors.</a:t>
            </a:r>
            <a:r>
              <a:rPr kumimoji="0" lang="en-US" altLang="en-US" sz="1200" b="0" i="0" u="none" strike="noStrike" cap="none" normalizeH="0" baseline="0" dirty="0">
                <a:ln>
                  <a:noFill/>
                </a:ln>
                <a:effectLst/>
                <a:latin typeface="Cambria" panose="02040503050406030204" pitchFamily="18" charset="0"/>
                <a:ea typeface="Cambria" panose="02040503050406030204" pitchFamily="18" charset="0"/>
                <a:cs typeface="Times New Roman" panose="02020603050405020304" pitchFamily="18" charset="0"/>
              </a:rPr>
              <a:t> </a:t>
            </a:r>
          </a:p>
          <a:p>
            <a:pPr defTabSz="914400" eaLnBrk="0" fontAlgn="base" hangingPunct="0">
              <a:spcBef>
                <a:spcPct val="0"/>
              </a:spcBef>
              <a:spcAft>
                <a:spcPct val="0"/>
              </a:spcAft>
            </a:pPr>
            <a:r>
              <a:rPr kumimoji="0" lang="en-US" altLang="en-US" sz="1200" b="0" i="0" u="none" strike="noStrike" cap="none" normalizeH="0" baseline="0" dirty="0">
                <a:ln>
                  <a:noFill/>
                </a:ln>
                <a:effectLst/>
                <a:latin typeface="Cambria" panose="02040503050406030204" pitchFamily="18" charset="0"/>
                <a:ea typeface="Cambria" panose="02040503050406030204" pitchFamily="18" charset="0"/>
                <a:cs typeface="Helvetica" panose="020B0604020202020204" pitchFamily="34" charset="0"/>
              </a:rPr>
              <a:t>Later, he evaluated the composition of the core, not according to standard interpretation as an inert precipitate, but as it is in reality, a separate energy structure.</a:t>
            </a:r>
          </a:p>
          <a:p>
            <a:pPr defTabSz="914400" eaLnBrk="0" fontAlgn="base" hangingPunct="0">
              <a:spcBef>
                <a:spcPct val="0"/>
              </a:spcBef>
              <a:spcAft>
                <a:spcPct val="0"/>
              </a:spcAft>
            </a:pPr>
            <a:endParaRPr kumimoji="0" lang="en-US" altLang="en-US" sz="1200" b="0" i="0" u="none" strike="noStrike" cap="none" normalizeH="0" baseline="0" dirty="0">
              <a:ln>
                <a:noFill/>
              </a:ln>
              <a:effectLst/>
              <a:latin typeface="Cambria" panose="02040503050406030204" pitchFamily="18" charset="0"/>
              <a:ea typeface="Cambria" panose="02040503050406030204" pitchFamily="18" charset="0"/>
              <a:cs typeface="Helvetica" panose="020B0604020202020204" pitchFamily="34" charset="0"/>
            </a:endParaRPr>
          </a:p>
          <a:p>
            <a:pPr defTabSz="914400" eaLnBrk="0" fontAlgn="base" hangingPunct="0">
              <a:spcBef>
                <a:spcPct val="0"/>
              </a:spcBef>
              <a:spcAft>
                <a:spcPct val="0"/>
              </a:spcAft>
            </a:pPr>
            <a:r>
              <a:rPr kumimoji="0" lang="en-US" altLang="en-US" sz="1200" b="0" i="0" u="none" strike="noStrike" cap="none" normalizeH="0" baseline="0" dirty="0">
                <a:ln>
                  <a:noFill/>
                </a:ln>
                <a:effectLst/>
                <a:latin typeface="Cambria" panose="02040503050406030204" pitchFamily="18" charset="0"/>
                <a:ea typeface="Cambria" panose="02040503050406030204" pitchFamily="18" charset="0"/>
                <a:cs typeface="Helvetica" panose="020B0604020202020204" pitchFamily="34" charset="0"/>
              </a:rPr>
              <a:t>Based on these observations, he started the study, and began to expand his study </a:t>
            </a:r>
            <a:r>
              <a:rPr kumimoji="0" lang="en-US" altLang="en-US" sz="1200" b="0" u="none" strike="noStrike" cap="none" normalizeH="0" baseline="0" dirty="0">
                <a:ln>
                  <a:noFill/>
                </a:ln>
                <a:effectLst/>
                <a:latin typeface="Cambria" panose="02040503050406030204" pitchFamily="18" charset="0"/>
                <a:ea typeface="Cambria" panose="02040503050406030204" pitchFamily="18" charset="0"/>
                <a:cs typeface="Helvetica" panose="020B0604020202020204" pitchFamily="34" charset="0"/>
              </a:rPr>
              <a:t>which led him to </a:t>
            </a:r>
            <a:r>
              <a:rPr kumimoji="0" lang="en-US" altLang="en-US" sz="1200" b="1" u="none" strike="noStrike" cap="none" normalizeH="0" baseline="0" dirty="0">
                <a:ln>
                  <a:noFill/>
                </a:ln>
                <a:effectLst/>
                <a:latin typeface="Cambria" panose="02040503050406030204" pitchFamily="18" charset="0"/>
                <a:ea typeface="Cambria" panose="02040503050406030204" pitchFamily="18" charset="0"/>
                <a:cs typeface="Helvetica" panose="020B0604020202020204" pitchFamily="34" charset="0"/>
              </a:rPr>
              <a:t>find</a:t>
            </a:r>
            <a:r>
              <a:rPr kumimoji="0" lang="en-US" altLang="en-US" sz="1200" b="0" u="none" strike="noStrike" cap="none" normalizeH="0" baseline="0" dirty="0">
                <a:ln>
                  <a:noFill/>
                </a:ln>
                <a:effectLst/>
                <a:latin typeface="Cambria" panose="02040503050406030204" pitchFamily="18" charset="0"/>
                <a:ea typeface="Cambria" panose="02040503050406030204" pitchFamily="18" charset="0"/>
                <a:cs typeface="Helvetica" panose="020B0604020202020204" pitchFamily="34" charset="0"/>
              </a:rPr>
              <a:t> the </a:t>
            </a:r>
            <a:r>
              <a:rPr kumimoji="0" lang="en-US" altLang="en-US" sz="1200" b="1" u="none" strike="noStrike" cap="none" normalizeH="0" baseline="0" dirty="0">
                <a:ln>
                  <a:noFill/>
                </a:ln>
                <a:effectLst/>
                <a:latin typeface="Cambria" panose="02040503050406030204" pitchFamily="18" charset="0"/>
                <a:ea typeface="Cambria" panose="02040503050406030204" pitchFamily="18" charset="0"/>
                <a:cs typeface="Helvetica" panose="020B0604020202020204" pitchFamily="34" charset="0"/>
              </a:rPr>
              <a:t>cosmic core kernel, </a:t>
            </a:r>
            <a:r>
              <a:rPr kumimoji="0" lang="en-US" altLang="en-US" sz="1200" u="none" strike="noStrike" cap="none" normalizeH="0" baseline="0" dirty="0">
                <a:ln>
                  <a:noFill/>
                </a:ln>
                <a:effectLst/>
                <a:latin typeface="Cambria" panose="02040503050406030204" pitchFamily="18" charset="0"/>
                <a:ea typeface="Cambria" panose="02040503050406030204" pitchFamily="18" charset="0"/>
                <a:cs typeface="Helvetica" panose="020B0604020202020204" pitchFamily="34" charset="0"/>
              </a:rPr>
              <a:t>the</a:t>
            </a:r>
            <a:r>
              <a:rPr kumimoji="0" lang="en-US" altLang="en-US" sz="1200" b="0" u="none" strike="noStrike" cap="none" normalizeH="0" baseline="0" dirty="0">
                <a:ln>
                  <a:noFill/>
                </a:ln>
                <a:effectLst/>
                <a:latin typeface="Cambria" panose="02040503050406030204" pitchFamily="18" charset="0"/>
                <a:ea typeface="Cambria" panose="02040503050406030204" pitchFamily="18" charset="0"/>
                <a:cs typeface="Helvetica" panose="020B0604020202020204" pitchFamily="34" charset="0"/>
              </a:rPr>
              <a:t> </a:t>
            </a:r>
            <a:r>
              <a:rPr lang="en-US" altLang="en-US" sz="1200" b="1" dirty="0">
                <a:latin typeface="Cambria" panose="02040503050406030204" pitchFamily="18" charset="0"/>
                <a:ea typeface="Cambria" panose="02040503050406030204" pitchFamily="18" charset="0"/>
                <a:cs typeface="Helvetica" panose="020B0604020202020204" pitchFamily="34" charset="0"/>
              </a:rPr>
              <a:t>real</a:t>
            </a:r>
            <a:r>
              <a:rPr kumimoji="0" lang="en-US" altLang="en-US" sz="1200" b="1" u="none" strike="noStrike" cap="none" normalizeH="0" baseline="0" dirty="0">
                <a:ln>
                  <a:noFill/>
                </a:ln>
                <a:effectLst/>
                <a:latin typeface="Cambria" panose="02040503050406030204" pitchFamily="18" charset="0"/>
                <a:ea typeface="Cambria" panose="02040503050406030204" pitchFamily="18" charset="0"/>
                <a:cs typeface="Helvetica" panose="020B0604020202020204" pitchFamily="34" charset="0"/>
              </a:rPr>
              <a:t> factor </a:t>
            </a:r>
            <a:r>
              <a:rPr kumimoji="0" lang="en-US" altLang="en-US" sz="1200" b="0" u="none" strike="noStrike" cap="none" normalizeH="0" baseline="0" dirty="0">
                <a:ln>
                  <a:noFill/>
                </a:ln>
                <a:effectLst/>
                <a:latin typeface="Cambria" panose="02040503050406030204" pitchFamily="18" charset="0"/>
                <a:ea typeface="Cambria" panose="02040503050406030204" pitchFamily="18" charset="0"/>
                <a:cs typeface="Helvetica" panose="020B0604020202020204" pitchFamily="34" charset="0"/>
              </a:rPr>
              <a:t>of  Earth's source of energy, i.e.,  the cause of the Earth’s formation, Growth and Development  as planet, published in </a:t>
            </a:r>
            <a:r>
              <a:rPr kumimoji="0" lang="en-US" altLang="en-US" sz="1200" b="0" u="none" strike="noStrike" cap="none" normalizeH="0" baseline="0" dirty="0">
                <a:ln>
                  <a:noFill/>
                </a:ln>
                <a:effectLst/>
                <a:latin typeface="Cambria" panose="02040503050406030204" pitchFamily="18" charset="0"/>
                <a:ea typeface="Cambria" panose="02040503050406030204" pitchFamily="18" charset="0"/>
                <a:cs typeface="Times New Roman" panose="02020603050405020304" pitchFamily="18" charset="0"/>
              </a:rPr>
              <a:t>Albanian (1988)</a:t>
            </a:r>
            <a:r>
              <a:rPr lang="it-IT" sz="1200" dirty="0">
                <a:effectLst/>
                <a:latin typeface="Cambria" panose="02040503050406030204" pitchFamily="18" charset="0"/>
                <a:ea typeface="Cambria" panose="02040503050406030204" pitchFamily="18" charset="0"/>
                <a:cs typeface="Cambria Math" panose="02040503050406030204" pitchFamily="18" charset="0"/>
              </a:rPr>
              <a:t>⁽</a:t>
            </a:r>
            <a:r>
              <a:rPr lang="it-IT" sz="1200" dirty="0">
                <a:effectLst/>
                <a:latin typeface="Cambria" panose="02040503050406030204" pitchFamily="18" charset="0"/>
                <a:ea typeface="Cambria" panose="02040503050406030204" pitchFamily="18" charset="0"/>
                <a:cs typeface="Verdana" panose="020B0604030504040204" pitchFamily="34" charset="0"/>
              </a:rPr>
              <a:t>⁴</a:t>
            </a:r>
            <a:r>
              <a:rPr lang="it-IT" sz="1200" dirty="0">
                <a:effectLst/>
                <a:latin typeface="Cambria" panose="02040503050406030204" pitchFamily="18" charset="0"/>
                <a:ea typeface="Cambria" panose="02040503050406030204" pitchFamily="18" charset="0"/>
                <a:cs typeface="Calibri" panose="020F0502020204030204" pitchFamily="34" charset="0"/>
              </a:rPr>
              <a:t>¹</a:t>
            </a:r>
            <a:r>
              <a:rPr lang="it-IT" sz="1200" baseline="30000" dirty="0">
                <a:effectLst/>
                <a:latin typeface="Cambria" panose="02040503050406030204" pitchFamily="18" charset="0"/>
                <a:ea typeface="Cambria" panose="02040503050406030204" pitchFamily="18" charset="0"/>
                <a:cs typeface="Calibri" panose="020F0502020204030204" pitchFamily="34" charset="0"/>
              </a:rPr>
              <a:t>a</a:t>
            </a:r>
            <a:r>
              <a:rPr lang="it-IT" sz="1200" dirty="0">
                <a:effectLst/>
                <a:latin typeface="Cambria" panose="02040503050406030204" pitchFamily="18" charset="0"/>
                <a:ea typeface="Cambria" panose="02040503050406030204" pitchFamily="18" charset="0"/>
                <a:cs typeface="Cambria Math" panose="02040503050406030204" pitchFamily="18" charset="0"/>
              </a:rPr>
              <a:t>⁾.</a:t>
            </a:r>
            <a:endParaRPr lang="en-US" sz="1200" dirty="0">
              <a:effectLst/>
              <a:latin typeface="Cambria" panose="02040503050406030204" pitchFamily="18" charset="0"/>
              <a:ea typeface="Cambria" panose="020405030504060302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latin typeface="Cambria" panose="02040503050406030204" pitchFamily="18" charset="0"/>
              <a:ea typeface="Cambria" panose="02040503050406030204" pitchFamily="18" charset="0"/>
              <a:cs typeface="Cambria Math"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Cambria" panose="02040503050406030204" pitchFamily="18" charset="0"/>
                <a:ea typeface="Cambria" panose="02040503050406030204" pitchFamily="18" charset="0"/>
                <a:cs typeface="Cambria Math" panose="02040503050406030204" pitchFamily="18" charset="0"/>
              </a:rPr>
              <a:t>His interpretation, about </a:t>
            </a:r>
            <a:r>
              <a:rPr kumimoji="0" lang="en-US" altLang="en-US" sz="1200" b="0" i="0" u="none" strike="noStrike" cap="none" normalizeH="0" baseline="0" dirty="0">
                <a:ln>
                  <a:noFill/>
                </a:ln>
                <a:effectLst/>
                <a:latin typeface="Cambria" panose="02040503050406030204" pitchFamily="18" charset="0"/>
                <a:ea typeface="Cambria" panose="02040503050406030204" pitchFamily="18" charset="0"/>
                <a:cs typeface="Cambria Math" panose="02040503050406030204" pitchFamily="18" charset="0"/>
              </a:rPr>
              <a:t> the wave-corpuscular fluxes of energy and ultra-particles of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Cambria" panose="02040503050406030204" pitchFamily="18" charset="0"/>
                <a:ea typeface="Cambria" panose="02040503050406030204" pitchFamily="18" charset="0"/>
                <a:cs typeface="Cambria Math" panose="02040503050406030204" pitchFamily="18" charset="0"/>
              </a:rPr>
              <a:t>the atom’s nucleons, spontaneously released by the cosmic </a:t>
            </a:r>
            <a:r>
              <a:rPr kumimoji="0" lang="en-US" altLang="en-US" sz="1200" b="0" i="1" u="none" strike="noStrike" cap="none" normalizeH="0" baseline="0" dirty="0">
                <a:ln>
                  <a:noFill/>
                </a:ln>
                <a:effectLst/>
                <a:latin typeface="Cambria" panose="02040503050406030204" pitchFamily="18" charset="0"/>
                <a:ea typeface="Cambria" panose="02040503050406030204" pitchFamily="18" charset="0"/>
                <a:cs typeface="Cambria Math" panose="02040503050406030204" pitchFamily="18" charset="0"/>
              </a:rPr>
              <a:t>core kernel,</a:t>
            </a:r>
            <a:r>
              <a:rPr kumimoji="0" lang="en-US" altLang="en-US" sz="1200" b="0" i="0" u="none" strike="noStrike" cap="none" normalizeH="0" baseline="0" dirty="0">
                <a:ln>
                  <a:noFill/>
                </a:ln>
                <a:effectLst/>
                <a:latin typeface="Cambria" panose="02040503050406030204" pitchFamily="18" charset="0"/>
                <a:ea typeface="Cambria" panose="02040503050406030204" pitchFamily="18" charset="0"/>
                <a:cs typeface="Cambria Math" panose="02040503050406030204" pitchFamily="18" charset="0"/>
              </a:rPr>
              <a:t> tested, processed</a:t>
            </a:r>
          </a:p>
          <a:p>
            <a:pPr defTabSz="914400" eaLnBrk="0" fontAlgn="base" hangingPunct="0">
              <a:spcBef>
                <a:spcPct val="0"/>
              </a:spcBef>
              <a:spcAft>
                <a:spcPct val="0"/>
              </a:spcAft>
            </a:pPr>
            <a:r>
              <a:rPr kumimoji="0" lang="en-US" altLang="en-US" sz="1200" b="0" i="0" u="none" strike="noStrike" cap="none" normalizeH="0" baseline="0" dirty="0">
                <a:ln>
                  <a:noFill/>
                </a:ln>
                <a:effectLst/>
                <a:latin typeface="Cambria" panose="02040503050406030204" pitchFamily="18" charset="0"/>
                <a:ea typeface="Cambria" panose="02040503050406030204" pitchFamily="18" charset="0"/>
                <a:cs typeface="Cambria Math" panose="02040503050406030204" pitchFamily="18" charset="0"/>
              </a:rPr>
              <a:t> and published several times</a:t>
            </a:r>
            <a:r>
              <a:rPr lang="sq-AL" sz="1200" dirty="0">
                <a:effectLst/>
                <a:latin typeface="Cambria" panose="02040503050406030204" pitchFamily="18" charset="0"/>
                <a:ea typeface="Cambria" panose="02040503050406030204" pitchFamily="18" charset="0"/>
                <a:cs typeface="Cambria Math" panose="02040503050406030204" pitchFamily="18" charset="0"/>
              </a:rPr>
              <a:t>⁽</a:t>
            </a:r>
            <a:r>
              <a:rPr lang="sq-AL" sz="1200" dirty="0">
                <a:effectLst/>
                <a:latin typeface="Cambria" panose="02040503050406030204" pitchFamily="18" charset="0"/>
                <a:ea typeface="Cambria" panose="02040503050406030204" pitchFamily="18" charset="0"/>
                <a:cs typeface="Verdana" panose="020B0604030504040204" pitchFamily="34" charset="0"/>
              </a:rPr>
              <a:t>⁴⁵</a:t>
            </a:r>
            <a:r>
              <a:rPr lang="sq-AL" sz="1200" dirty="0">
                <a:effectLst/>
                <a:latin typeface="Cambria" panose="02040503050406030204" pitchFamily="18" charset="0"/>
                <a:ea typeface="Cambria" panose="02040503050406030204" pitchFamily="18" charset="0"/>
                <a:cs typeface="Cambria Math" panose="02040503050406030204" pitchFamily="18" charset="0"/>
              </a:rPr>
              <a:t>⁾</a:t>
            </a:r>
            <a:r>
              <a:rPr kumimoji="0" lang="en-US" altLang="en-US" sz="1200" b="0" i="0" u="none" strike="noStrike" cap="none" normalizeH="0" baseline="0" dirty="0">
                <a:ln>
                  <a:noFill/>
                </a:ln>
                <a:effectLst/>
                <a:latin typeface="Cambria" panose="02040503050406030204" pitchFamily="18" charset="0"/>
                <a:ea typeface="Cambria" panose="02040503050406030204" pitchFamily="18" charset="0"/>
                <a:cs typeface="Cambria Math" panose="02040503050406030204" pitchFamily="18" charset="0"/>
              </a:rPr>
              <a:t>, became th</a:t>
            </a:r>
            <a:r>
              <a:rPr lang="en-US" altLang="en-US" sz="1200" dirty="0">
                <a:latin typeface="Cambria" panose="02040503050406030204" pitchFamily="18" charset="0"/>
                <a:ea typeface="Cambria" panose="02040503050406030204" pitchFamily="18" charset="0"/>
                <a:cs typeface="Cambria Math" panose="02040503050406030204" pitchFamily="18" charset="0"/>
              </a:rPr>
              <a:t>e </a:t>
            </a:r>
            <a:r>
              <a:rPr kumimoji="0" lang="en-US" altLang="en-US" sz="1200" b="1" i="0" u="none" strike="noStrike" cap="none" normalizeH="0" baseline="0" dirty="0" err="1">
                <a:ln>
                  <a:noFill/>
                </a:ln>
                <a:effectLst/>
                <a:latin typeface="Cambria" panose="02040503050406030204" pitchFamily="18" charset="0"/>
                <a:ea typeface="Cambria" panose="02040503050406030204" pitchFamily="18" charset="0"/>
                <a:cs typeface="Cambria Math" panose="02040503050406030204" pitchFamily="18" charset="0"/>
              </a:rPr>
              <a:t>Geothery</a:t>
            </a:r>
            <a:r>
              <a:rPr kumimoji="0" lang="en-US" altLang="en-US" sz="1200" b="0" i="0" u="none" strike="noStrike" cap="none" normalizeH="0" baseline="0" dirty="0">
                <a:ln>
                  <a:noFill/>
                </a:ln>
                <a:effectLst/>
                <a:latin typeface="Cambria" panose="02040503050406030204" pitchFamily="18" charset="0"/>
                <a:ea typeface="Cambria" panose="02040503050406030204" pitchFamily="18" charset="0"/>
                <a:cs typeface="Helvetica" panose="020B0604020202020204" pitchFamily="34" charset="0"/>
              </a:rPr>
              <a:t> of a planet in Galaxy</a:t>
            </a:r>
            <a:r>
              <a:rPr lang="en-US" sz="1200" dirty="0">
                <a:effectLst/>
                <a:latin typeface="Cambria" panose="02040503050406030204" pitchFamily="18" charset="0"/>
                <a:ea typeface="Calibri" panose="020F0502020204030204" pitchFamily="34" charset="0"/>
                <a:cs typeface="Cambria Math" panose="02040503050406030204" pitchFamily="18" charset="0"/>
              </a:rPr>
              <a:t>⁽</a:t>
            </a:r>
            <a:r>
              <a:rPr lang="en-US" sz="1200" kern="1200" dirty="0">
                <a:effectLst/>
                <a:latin typeface="Cambria" panose="02040503050406030204" pitchFamily="18" charset="0"/>
                <a:ea typeface="Calibri" panose="020F0502020204030204" pitchFamily="34" charset="0"/>
                <a:cs typeface="Verdana" panose="020B0604030504040204" pitchFamily="34" charset="0"/>
              </a:rPr>
              <a:t>⁶</a:t>
            </a:r>
            <a:r>
              <a:rPr lang="en-US" sz="1200" dirty="0">
                <a:effectLst/>
                <a:latin typeface="Cambria" panose="02040503050406030204" pitchFamily="18" charset="0"/>
                <a:ea typeface="Calibri" panose="020F0502020204030204" pitchFamily="34" charset="0"/>
                <a:cs typeface="Calibri" panose="020F0502020204030204" pitchFamily="34" charset="0"/>
              </a:rPr>
              <a:t>³</a:t>
            </a:r>
            <a:r>
              <a:rPr lang="en-US" sz="1200" kern="1200" dirty="0">
                <a:effectLst/>
                <a:latin typeface="Cambria" panose="02040503050406030204" pitchFamily="18" charset="0"/>
                <a:ea typeface="Calibri" panose="020F0502020204030204" pitchFamily="34" charset="0"/>
                <a:cs typeface="Cambria Math" panose="02040503050406030204" pitchFamily="18" charset="0"/>
              </a:rPr>
              <a:t>⁾,</a:t>
            </a:r>
            <a:r>
              <a:rPr kumimoji="0" lang="en-US" altLang="en-US" sz="1200" b="0" i="0" u="none" strike="noStrike" cap="none" normalizeH="0" baseline="0" dirty="0">
                <a:ln>
                  <a:noFill/>
                </a:ln>
                <a:effectLst/>
                <a:latin typeface="Cambria" panose="02040503050406030204" pitchFamily="18" charset="0"/>
                <a:ea typeface="Cambria" panose="02040503050406030204" pitchFamily="18" charset="0"/>
                <a:cs typeface="Helvetica" panose="020B0604020202020204" pitchFamily="34" charset="0"/>
              </a:rPr>
              <a:t> named Earth.</a:t>
            </a:r>
            <a:endParaRPr kumimoji="0" lang="en-US" altLang="en-US" sz="1200" b="0" i="0" u="none" strike="noStrike" cap="none" normalizeH="0" baseline="0" dirty="0">
              <a:ln>
                <a:noFill/>
              </a:ln>
              <a:effectLst/>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EB62A21C-CAA0-4F95-82AA-701AC190A4F0}"/>
              </a:ext>
            </a:extLst>
          </p:cNvPr>
          <p:cNvSpPr txBox="1"/>
          <p:nvPr/>
        </p:nvSpPr>
        <p:spPr>
          <a:xfrm>
            <a:off x="3139651" y="462912"/>
            <a:ext cx="6097424" cy="338554"/>
          </a:xfrm>
          <a:prstGeom prst="rect">
            <a:avLst/>
          </a:prstGeom>
          <a:noFill/>
        </p:spPr>
        <p:txBody>
          <a:bodyPr wrap="square">
            <a:spAutoFit/>
          </a:bodyPr>
          <a:lstStyle/>
          <a:p>
            <a:r>
              <a:rPr kumimoji="0" lang="en-US" altLang="en-US" sz="1600" b="1" i="0" u="none" strike="noStrike" cap="none" normalizeH="0" baseline="0" dirty="0">
                <a:ln>
                  <a:noFill/>
                </a:ln>
                <a:solidFill>
                  <a:schemeClr val="tx1"/>
                </a:solidFill>
                <a:effectLst/>
                <a:latin typeface="Arial Black" panose="020B0A04020102020204" pitchFamily="34" charset="0"/>
                <a:ea typeface="MS Mincho" panose="02020609040205080304" pitchFamily="49" charset="-128"/>
                <a:cs typeface="Helvetica" panose="020B0604020202020204" pitchFamily="34" charset="0"/>
              </a:rPr>
              <a:t>About Author and Geo-theory</a:t>
            </a:r>
            <a:endParaRPr lang="en-US" sz="1600" dirty="0">
              <a:latin typeface="Arial Black" panose="020B0A04020102020204" pitchFamily="34" charset="0"/>
            </a:endParaRPr>
          </a:p>
        </p:txBody>
      </p:sp>
      <p:pic>
        <p:nvPicPr>
          <p:cNvPr id="9" name="Picture 8">
            <a:extLst>
              <a:ext uri="{FF2B5EF4-FFF2-40B4-BE49-F238E27FC236}">
                <a16:creationId xmlns:a16="http://schemas.microsoft.com/office/drawing/2014/main" id="{748C8698-3A3E-4578-BB3B-55ACE5C661B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537413" y="1171044"/>
            <a:ext cx="2926080" cy="3017520"/>
          </a:xfrm>
          <a:prstGeom prst="rect">
            <a:avLst/>
          </a:prstGeom>
          <a:noFill/>
          <a:ln>
            <a:noFill/>
          </a:ln>
        </p:spPr>
      </p:pic>
    </p:spTree>
    <p:extLst>
      <p:ext uri="{BB962C8B-B14F-4D97-AF65-F5344CB8AC3E}">
        <p14:creationId xmlns:p14="http://schemas.microsoft.com/office/powerpoint/2010/main" val="1223591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CADFDE3-E4F9-40ED-8ECD-96CE45EC36D3}"/>
              </a:ext>
            </a:extLst>
          </p:cNvPr>
          <p:cNvSpPr>
            <a:spLocks noChangeArrowheads="1"/>
          </p:cNvSpPr>
          <p:nvPr/>
        </p:nvSpPr>
        <p:spPr bwMode="auto">
          <a:xfrm>
            <a:off x="360218" y="-1753980"/>
            <a:ext cx="1165629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13">
            <a:extLst>
              <a:ext uri="{FF2B5EF4-FFF2-40B4-BE49-F238E27FC236}">
                <a16:creationId xmlns:a16="http://schemas.microsoft.com/office/drawing/2014/main" id="{FB6D29AF-1A8A-4D6F-93B3-C5207259D0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9080" y="1919070"/>
            <a:ext cx="6693408" cy="211750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2CA9820-4B7C-4410-8144-C492D696675C}"/>
              </a:ext>
            </a:extLst>
          </p:cNvPr>
          <p:cNvSpPr txBox="1"/>
          <p:nvPr/>
        </p:nvSpPr>
        <p:spPr>
          <a:xfrm>
            <a:off x="1212987" y="4454554"/>
            <a:ext cx="6949501" cy="155382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A"/>
                </a:solidFill>
                <a:effectLst/>
                <a:latin typeface="Cambria" panose="02040503050406030204" pitchFamily="18" charset="0"/>
                <a:ea typeface="Calibri" panose="020F0502020204030204" pitchFamily="34" charset="0"/>
                <a:cs typeface="Times New Roman" panose="02020603050405020304" pitchFamily="18" charset="0"/>
              </a:rPr>
              <a:t> 1.  TOKA N</a:t>
            </a:r>
            <a:r>
              <a:rPr kumimoji="0" lang="en-US" altLang="ja-JP" sz="900" b="0" i="0" u="none" strike="noStrike" cap="none" normalizeH="0" baseline="0" dirty="0">
                <a:ln>
                  <a:noFill/>
                </a:ln>
                <a:solidFill>
                  <a:srgbClr val="00000A"/>
                </a:solidFill>
                <a:effectLst/>
                <a:latin typeface="Cambria" panose="02040503050406030204" pitchFamily="18" charset="0"/>
                <a:ea typeface="Calibri" panose="020F0502020204030204" pitchFamily="34" charset="0"/>
                <a:cs typeface="Times New Roman" panose="02020603050405020304" pitchFamily="18" charset="0"/>
              </a:rPr>
              <a:t>E ZHVILLIM                        2. THE GROWING AND                      3. TOKA NE RRITJE DHE                             4. THE EARTH</a:t>
            </a:r>
            <a:r>
              <a:rPr kumimoji="0" lang="en-US" altLang="ja-JP" sz="900" b="0" i="0" u="none" strike="noStrike" cap="none" normalizeH="0" baseline="0" dirty="0">
                <a:ln>
                  <a:noFill/>
                </a:ln>
                <a:solidFill>
                  <a:srgbClr val="00000A"/>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ja-JP" sz="900" b="0" i="0" u="none" strike="noStrike" cap="none" normalizeH="0" baseline="0" dirty="0">
                <a:ln>
                  <a:noFill/>
                </a:ln>
                <a:solidFill>
                  <a:srgbClr val="00000A"/>
                </a:solidFill>
                <a:effectLst/>
                <a:latin typeface="Cambria" panose="02040503050406030204" pitchFamily="18" charset="0"/>
                <a:ea typeface="Calibri" panose="020F0502020204030204" pitchFamily="34" charset="0"/>
                <a:cs typeface="Times New Roman" panose="02020603050405020304" pitchFamily="18" charset="0"/>
              </a:rPr>
              <a:t>S CORE AN</a:t>
            </a:r>
            <a:endParaRPr kumimoji="0" lang="en-US" altLang="ja-JP"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900" b="0" i="0" u="none" strike="noStrike" cap="none" normalizeH="0" baseline="0" dirty="0">
                <a:ln>
                  <a:noFill/>
                </a:ln>
                <a:solidFill>
                  <a:srgbClr val="00000A"/>
                </a:solidFill>
                <a:effectLst/>
                <a:latin typeface="Cambria" panose="02040503050406030204" pitchFamily="18" charset="0"/>
                <a:ea typeface="Calibri" panose="020F0502020204030204" pitchFamily="34" charset="0"/>
                <a:cs typeface="Times New Roman" panose="02020603050405020304" pitchFamily="18" charset="0"/>
              </a:rPr>
              <a:t>      (T</a:t>
            </a:r>
            <a:r>
              <a:rPr kumimoji="0" lang="en-US" altLang="ja-JP" sz="900" b="0" i="0" u="none" strike="noStrike" cap="none" normalizeH="0" baseline="0" dirty="0" bmk="">
                <a:ln>
                  <a:noFill/>
                </a:ln>
                <a:solidFill>
                  <a:srgbClr val="00000A"/>
                </a:solidFill>
                <a:effectLst/>
                <a:latin typeface="Cambria" panose="02040503050406030204" pitchFamily="18" charset="0"/>
                <a:ea typeface="Calibri" panose="020F0502020204030204" pitchFamily="34" charset="0"/>
                <a:cs typeface="Times New Roman" panose="02020603050405020304" pitchFamily="18" charset="0"/>
              </a:rPr>
              <a:t>HE DEVELOPING EARTH)          DEVELOPING EARTH                      </a:t>
            </a:r>
            <a:r>
              <a:rPr kumimoji="0" lang="en-US" altLang="ja-JP" sz="900" b="0" i="0" u="none" strike="noStrike" cap="none" normalizeH="0" baseline="0" dirty="0">
                <a:ln>
                  <a:noFill/>
                </a:ln>
                <a:solidFill>
                  <a:srgbClr val="00000A"/>
                </a:solidFill>
                <a:effectLst/>
                <a:latin typeface="Cambria" panose="02040503050406030204" pitchFamily="18" charset="0"/>
                <a:ea typeface="Calibri" panose="020F0502020204030204" pitchFamily="34" charset="0"/>
                <a:cs typeface="Times New Roman" panose="02020603050405020304" pitchFamily="18" charset="0"/>
              </a:rPr>
              <a:t>ZHVILLIM ( THE GROWING                          ENERGETIC COSMIC OBJECT </a:t>
            </a:r>
            <a:endParaRPr kumimoji="0" lang="en-US" altLang="ja-JP"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900" b="0" i="0" u="none" strike="noStrike" cap="none" normalizeH="0" baseline="0" dirty="0">
                <a:ln>
                  <a:noFill/>
                </a:ln>
                <a:solidFill>
                  <a:srgbClr val="00000A"/>
                </a:solidFill>
                <a:effectLst/>
                <a:latin typeface="Cambria" panose="02040503050406030204" pitchFamily="18" charset="0"/>
                <a:ea typeface="Calibri" panose="020F0502020204030204" pitchFamily="34" charset="0"/>
                <a:cs typeface="Times New Roman" panose="02020603050405020304" pitchFamily="18" charset="0"/>
              </a:rPr>
              <a:t>                                                                                                                                       AND DEVELOPING EARTH)</a:t>
            </a:r>
            <a:endParaRPr kumimoji="0" lang="en-US" altLang="ja-JP"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00000A"/>
                </a:solidFill>
                <a:effectLst/>
                <a:latin typeface="Cambria" panose="02040503050406030204" pitchFamily="18" charset="0"/>
                <a:ea typeface="Calibri" panose="020F0502020204030204" pitchFamily="34" charset="0"/>
                <a:cs typeface="Times New Roman" panose="02020603050405020304" pitchFamily="18" charset="0"/>
              </a:rPr>
              <a:t>             1988                                                 2005                                                   2009                                                               2016 </a:t>
            </a:r>
            <a:endParaRPr kumimoji="0" lang="en-US" altLang="ja-JP"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00000A"/>
                </a:solidFill>
                <a:effectLst/>
                <a:latin typeface="Cambria" panose="02040503050406030204" pitchFamily="18" charset="0"/>
                <a:ea typeface="Calibri" panose="020F0502020204030204" pitchFamily="34" charset="0"/>
                <a:cs typeface="Times New Roman" panose="02020603050405020304" pitchFamily="18" charset="0"/>
              </a:rPr>
              <a:t>       (In Albania)                                        (In USA)                                        (In Albania)                                                      (In USA)</a:t>
            </a:r>
            <a:endParaRPr kumimoji="0" lang="en-US" altLang="ja-JP"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hlinkClick r:id="rId3"/>
              </a:rPr>
              <a:t>https://www.amazon.com/Growing-Developing-Earth-Vedat-Shehu/dp/1419616633</a:t>
            </a:r>
            <a:endParaRPr kumimoji="0" lang="en-US" altLang="ja-JP"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hlinkClick r:id="rId4"/>
              </a:rPr>
              <a:t>https://www.amazon.com/Earths-Core-Energetic-Cosmic-Object/dp/1512290874</a:t>
            </a:r>
            <a:endParaRPr lang="en-US" sz="1200" dirty="0"/>
          </a:p>
        </p:txBody>
      </p:sp>
      <p:sp>
        <p:nvSpPr>
          <p:cNvPr id="10" name="TextBox 9">
            <a:extLst>
              <a:ext uri="{FF2B5EF4-FFF2-40B4-BE49-F238E27FC236}">
                <a16:creationId xmlns:a16="http://schemas.microsoft.com/office/drawing/2014/main" id="{4789FF6D-2BEC-487A-86AE-9C45359AA041}"/>
              </a:ext>
            </a:extLst>
          </p:cNvPr>
          <p:cNvSpPr txBox="1"/>
          <p:nvPr/>
        </p:nvSpPr>
        <p:spPr>
          <a:xfrm>
            <a:off x="1640436" y="1213734"/>
            <a:ext cx="6094602" cy="923330"/>
          </a:xfrm>
          <a:prstGeom prst="rect">
            <a:avLst/>
          </a:prstGeom>
          <a:noFill/>
        </p:spPr>
        <p:txBody>
          <a:bodyPr wrap="square">
            <a:spAutoFit/>
          </a:bodyPr>
          <a:lstStyle/>
          <a:p>
            <a:r>
              <a:rPr kumimoji="0" lang="en-US" altLang="en-US" sz="1800" b="1" i="1" u="none" strike="noStrike" cap="none" normalizeH="0" baseline="0" dirty="0">
                <a:ln>
                  <a:noFill/>
                </a:ln>
                <a:solidFill>
                  <a:srgbClr val="00000A"/>
                </a:solidFill>
                <a:effectLst/>
                <a:latin typeface="Cambria" panose="02040503050406030204" pitchFamily="18" charset="0"/>
                <a:ea typeface="Calibri" panose="020F0502020204030204" pitchFamily="34" charset="0"/>
                <a:cs typeface="Times New Roman" panose="02020603050405020304" pitchFamily="18" charset="0"/>
              </a:rPr>
              <a:t>A</a:t>
            </a:r>
            <a:r>
              <a:rPr kumimoji="0" lang="en-US" altLang="en-US" sz="1800" b="1" i="1" u="none" strike="noStrike" cap="none" normalizeH="0" baseline="0" dirty="0" bmk="">
                <a:ln>
                  <a:noFill/>
                </a:ln>
                <a:solidFill>
                  <a:srgbClr val="00000A"/>
                </a:solidFill>
                <a:effectLst/>
                <a:latin typeface="Cambria" panose="02040503050406030204" pitchFamily="18" charset="0"/>
                <a:ea typeface="Calibri" panose="020F0502020204030204" pitchFamily="34" charset="0"/>
                <a:cs typeface="Times New Roman" panose="02020603050405020304" pitchFamily="18" charset="0"/>
              </a:rPr>
              <a:t>ppendix:</a:t>
            </a:r>
            <a:br>
              <a:rPr kumimoji="0" lang="en-US" altLang="en-US" sz="1800" b="0" i="0" u="none" strike="noStrike" cap="none" normalizeH="0" baseline="0" dirty="0" bmk="">
                <a:ln>
                  <a:noFill/>
                </a:ln>
                <a:solidFill>
                  <a:schemeClr val="tx1"/>
                </a:solidFill>
                <a:effectLst/>
              </a:rPr>
            </a:br>
            <a:r>
              <a:rPr kumimoji="0" lang="en-US" altLang="en-US" sz="1800" b="1" i="0" u="none" strike="noStrike" cap="none" normalizeH="0" baseline="0" dirty="0" bmk="">
                <a:ln>
                  <a:noFill/>
                </a:ln>
                <a:solidFill>
                  <a:srgbClr val="00000A"/>
                </a:solidFill>
                <a:effectLst/>
                <a:latin typeface="Cambria" panose="02040503050406030204" pitchFamily="18" charset="0"/>
                <a:ea typeface="Cambria" panose="02040503050406030204" pitchFamily="18" charset="0"/>
                <a:cs typeface="Times New Roman" panose="02020603050405020304" pitchFamily="18" charset="0"/>
              </a:rPr>
              <a:t>Vedat Shehu’s  published books on </a:t>
            </a:r>
            <a:r>
              <a:rPr kumimoji="0" lang="en-US" altLang="en-US" sz="1800" b="1" i="0" u="none" strike="noStrike" cap="none" normalizeH="0" baseline="0" dirty="0" err="1" bmk="">
                <a:ln>
                  <a:noFill/>
                </a:ln>
                <a:solidFill>
                  <a:srgbClr val="00000A"/>
                </a:solidFill>
                <a:effectLst/>
                <a:latin typeface="Cambria" panose="02040503050406030204" pitchFamily="18" charset="0"/>
                <a:ea typeface="Cambria" panose="02040503050406030204" pitchFamily="18" charset="0"/>
                <a:cs typeface="Times New Roman" panose="02020603050405020304" pitchFamily="18" charset="0"/>
              </a:rPr>
              <a:t>Geotheory</a:t>
            </a:r>
            <a:br>
              <a:rPr kumimoji="0" lang="en-US" altLang="en-US" sz="4400"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br>
            <a:endParaRPr lang="en-US" dirty="0"/>
          </a:p>
        </p:txBody>
      </p:sp>
    </p:spTree>
    <p:extLst>
      <p:ext uri="{BB962C8B-B14F-4D97-AF65-F5344CB8AC3E}">
        <p14:creationId xmlns:p14="http://schemas.microsoft.com/office/powerpoint/2010/main" val="1071556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A00E8-6759-4277-A436-F8C99A600BB7}"/>
              </a:ext>
            </a:extLst>
          </p:cNvPr>
          <p:cNvSpPr>
            <a:spLocks noGrp="1"/>
          </p:cNvSpPr>
          <p:nvPr>
            <p:ph type="title"/>
          </p:nvPr>
        </p:nvSpPr>
        <p:spPr>
          <a:xfrm>
            <a:off x="394283" y="348909"/>
            <a:ext cx="11265130" cy="717513"/>
          </a:xfrm>
        </p:spPr>
        <p:txBody>
          <a:bodyPr>
            <a:normAutofit fontScale="90000"/>
          </a:bodyPr>
          <a:lstStyle/>
          <a:p>
            <a:pPr marL="342900" marR="0" lvl="0" indent="-342900" fontAlgn="base">
              <a:lnSpc>
                <a:spcPct val="106000"/>
              </a:lnSpc>
              <a:spcBef>
                <a:spcPts val="0"/>
              </a:spcBef>
              <a:spcAft>
                <a:spcPts val="0"/>
              </a:spcAft>
            </a:pPr>
            <a:br>
              <a:rPr lang="en-US" sz="1800" b="1" dirty="0">
                <a:solidFill>
                  <a:srgbClr val="FF0000"/>
                </a:solidFill>
                <a:effectLst/>
                <a:latin typeface="Cambria" panose="02040503050406030204" pitchFamily="18" charset="0"/>
                <a:ea typeface="F"/>
                <a:cs typeface="Calibri" panose="020F0502020204030204" pitchFamily="34" charset="0"/>
              </a:rPr>
            </a:br>
            <a:br>
              <a:rPr lang="en-US" sz="2700" b="1" dirty="0">
                <a:solidFill>
                  <a:srgbClr val="FF0000"/>
                </a:solidFill>
                <a:latin typeface="Cambria" panose="02040503050406030204" pitchFamily="18" charset="0"/>
                <a:ea typeface="F"/>
                <a:cs typeface="Calibri" panose="020F0502020204030204" pitchFamily="34" charset="0"/>
              </a:rPr>
            </a:br>
            <a:br>
              <a:rPr lang="en-US" sz="2700" b="1" dirty="0">
                <a:solidFill>
                  <a:srgbClr val="FF0000"/>
                </a:solidFill>
                <a:latin typeface="Cambria" panose="02040503050406030204" pitchFamily="18" charset="0"/>
                <a:ea typeface="F"/>
                <a:cs typeface="Calibri" panose="020F0502020204030204" pitchFamily="34" charset="0"/>
              </a:rPr>
            </a:br>
            <a:br>
              <a:rPr lang="en-US" sz="2400" b="1" dirty="0">
                <a:solidFill>
                  <a:srgbClr val="FF0000"/>
                </a:solidFill>
                <a:latin typeface="Cambria" panose="02040503050406030204" pitchFamily="18" charset="0"/>
                <a:ea typeface="F"/>
                <a:cs typeface="Calibri" panose="020F0502020204030204" pitchFamily="34" charset="0"/>
              </a:rPr>
            </a:br>
            <a:r>
              <a:rPr lang="en-US" sz="2000" b="1" i="0" dirty="0">
                <a:latin typeface="Arial Black" panose="020B0A04020102020204" pitchFamily="34" charset="0"/>
                <a:ea typeface="F"/>
                <a:cs typeface="Calibri" panose="020F0502020204030204" pitchFamily="34" charset="0"/>
              </a:rPr>
              <a:t>My View on Earth as a Planet within the Galaxy </a:t>
            </a:r>
            <a:br>
              <a:rPr lang="en-US" sz="2700" b="1" i="0" dirty="0">
                <a:effectLst/>
                <a:latin typeface="Arial Black" panose="020B0A04020102020204" pitchFamily="34" charset="0"/>
                <a:ea typeface="F"/>
                <a:cs typeface="Arial" panose="020B0604020202020204" pitchFamily="34" charset="0"/>
              </a:rPr>
            </a:br>
            <a:br>
              <a:rPr lang="en-US" sz="2700" b="1" i="0" dirty="0">
                <a:effectLst/>
                <a:latin typeface="Arial Black" panose="020B0A04020102020204" pitchFamily="34" charset="0"/>
                <a:ea typeface="Calibri" panose="020F0502020204030204" pitchFamily="34" charset="0"/>
                <a:cs typeface="Arial" panose="020B0604020202020204" pitchFamily="34" charset="0"/>
              </a:rPr>
            </a:br>
            <a:br>
              <a:rPr lang="en-US" sz="2700" b="1" i="0" dirty="0">
                <a:effectLst/>
                <a:latin typeface="Arial Black" panose="020B0A04020102020204" pitchFamily="34" charset="0"/>
                <a:ea typeface="Calibri" panose="020F0502020204030204" pitchFamily="34" charset="0"/>
                <a:cs typeface="Arial" panose="020B0604020202020204" pitchFamily="34" charset="0"/>
              </a:rPr>
            </a:br>
            <a:r>
              <a:rPr lang="en-US" sz="1800" dirty="0">
                <a:effectLst/>
                <a:latin typeface="Cambria" panose="02040503050406030204" pitchFamily="18" charset="0"/>
                <a:ea typeface="F"/>
                <a:cs typeface="Calibri" panose="020F0502020204030204" pitchFamily="34"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mbria" panose="02040503050406030204" pitchFamily="18" charset="0"/>
                <a:ea typeface="F"/>
                <a:cs typeface="Calibri" panose="020F0502020204030204" pitchFamily="34"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4" name="Content Placeholder 3">
            <a:extLst>
              <a:ext uri="{FF2B5EF4-FFF2-40B4-BE49-F238E27FC236}">
                <a16:creationId xmlns:a16="http://schemas.microsoft.com/office/drawing/2014/main" id="{A42D9AAB-3F27-4646-A1FF-31A7BBF5589F}"/>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9780" y="1066422"/>
            <a:ext cx="4689446" cy="3786333"/>
          </a:xfrm>
          <a:prstGeom prst="rect">
            <a:avLst/>
          </a:prstGeom>
          <a:noFill/>
          <a:ln>
            <a:noFill/>
          </a:ln>
        </p:spPr>
      </p:pic>
      <p:sp>
        <p:nvSpPr>
          <p:cNvPr id="15" name="TextBox 14">
            <a:extLst>
              <a:ext uri="{FF2B5EF4-FFF2-40B4-BE49-F238E27FC236}">
                <a16:creationId xmlns:a16="http://schemas.microsoft.com/office/drawing/2014/main" id="{AD45EADC-EB70-4C58-9074-697C010A8D71}"/>
              </a:ext>
            </a:extLst>
          </p:cNvPr>
          <p:cNvSpPr txBox="1"/>
          <p:nvPr/>
        </p:nvSpPr>
        <p:spPr>
          <a:xfrm>
            <a:off x="889780" y="5093406"/>
            <a:ext cx="4186537" cy="625749"/>
          </a:xfrm>
          <a:prstGeom prst="rect">
            <a:avLst/>
          </a:prstGeom>
          <a:noFill/>
        </p:spPr>
        <p:txBody>
          <a:bodyPr wrap="square">
            <a:spAutoFit/>
          </a:bodyPr>
          <a:lstStyle/>
          <a:p>
            <a:pPr marL="0" marR="0">
              <a:lnSpc>
                <a:spcPct val="107000"/>
              </a:lnSpc>
              <a:spcBef>
                <a:spcPts val="0"/>
              </a:spcBef>
              <a:spcAft>
                <a:spcPts val="0"/>
              </a:spcAft>
            </a:pPr>
            <a:r>
              <a:rPr lang="en-US" sz="1050" b="1" dirty="0">
                <a:solidFill>
                  <a:srgbClr val="000000"/>
                </a:solidFill>
                <a:latin typeface="Cambria" panose="02040503050406030204" pitchFamily="18" charset="0"/>
                <a:ea typeface="F"/>
                <a:cs typeface="Calibri" panose="020F0502020204030204" pitchFamily="34" charset="0"/>
              </a:rPr>
              <a:t>F</a:t>
            </a:r>
            <a:r>
              <a:rPr lang="en-US" sz="1050" b="1" dirty="0">
                <a:solidFill>
                  <a:srgbClr val="000000"/>
                </a:solidFill>
                <a:effectLst/>
                <a:latin typeface="Cambria" panose="02040503050406030204" pitchFamily="18" charset="0"/>
                <a:ea typeface="F"/>
                <a:cs typeface="Calibri" panose="020F0502020204030204" pitchFamily="34" charset="0"/>
              </a:rPr>
              <a:t>ig. 1</a:t>
            </a:r>
            <a:r>
              <a:rPr lang="en-US" sz="1050" dirty="0">
                <a:solidFill>
                  <a:srgbClr val="000000"/>
                </a:solidFill>
                <a:effectLst/>
                <a:latin typeface="Cambria" panose="02040503050406030204" pitchFamily="18" charset="0"/>
                <a:ea typeface="F"/>
                <a:cs typeface="Calibri" panose="020F0502020204030204" pitchFamily="34" charset="0"/>
              </a:rPr>
              <a:t>.  Position of the Earth inside the Galaxy as a planet among planets of multitude planetary systems that </a:t>
            </a:r>
            <a:r>
              <a:rPr lang="en-US" sz="1050" i="1" dirty="0" err="1">
                <a:solidFill>
                  <a:srgbClr val="000000"/>
                </a:solidFill>
                <a:effectLst/>
                <a:latin typeface="Cambria" panose="02040503050406030204" pitchFamily="18" charset="0"/>
                <a:ea typeface="F"/>
                <a:cs typeface="Calibri" panose="020F0502020204030204" pitchFamily="34" charset="0"/>
              </a:rPr>
              <a:t>orbites</a:t>
            </a:r>
            <a:r>
              <a:rPr lang="en-US" sz="1050" i="1" dirty="0">
                <a:solidFill>
                  <a:srgbClr val="000000"/>
                </a:solidFill>
                <a:effectLst/>
                <a:latin typeface="Cambria" panose="02040503050406030204" pitchFamily="18" charset="0"/>
                <a:ea typeface="F"/>
                <a:cs typeface="Calibri" panose="020F0502020204030204" pitchFamily="34" charset="0"/>
              </a:rPr>
              <a:t> center of Galaxy, of diameter 100 000 light-year, in a distance about 26 000 light-years</a:t>
            </a:r>
            <a:r>
              <a:rPr lang="en-US" sz="1200" i="1" dirty="0">
                <a:solidFill>
                  <a:srgbClr val="000000"/>
                </a:solidFill>
                <a:effectLst/>
                <a:latin typeface="Cambria" panose="02040503050406030204" pitchFamily="18" charset="0"/>
                <a:ea typeface="F"/>
                <a:cs typeface="Calibri" panose="020F0502020204030204" pitchFamily="34"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E012F837-D906-45B0-BC33-F3D585FDFDEF}"/>
              </a:ext>
            </a:extLst>
          </p:cNvPr>
          <p:cNvSpPr txBox="1"/>
          <p:nvPr/>
        </p:nvSpPr>
        <p:spPr>
          <a:xfrm>
            <a:off x="5791200" y="901392"/>
            <a:ext cx="6141719" cy="4977581"/>
          </a:xfrm>
          <a:prstGeom prst="rect">
            <a:avLst/>
          </a:prstGeom>
          <a:noFill/>
        </p:spPr>
        <p:txBody>
          <a:bodyPr wrap="square">
            <a:spAutoFit/>
          </a:bodyPr>
          <a:lstStyle/>
          <a:p>
            <a:pPr marL="0" marR="0" algn="just" fontAlgn="base">
              <a:lnSpc>
                <a:spcPct val="107000"/>
              </a:lnSpc>
              <a:spcBef>
                <a:spcPts val="0"/>
              </a:spcBef>
              <a:spcAft>
                <a:spcPts val="0"/>
              </a:spcAft>
            </a:pPr>
            <a:r>
              <a:rPr lang="en-US" sz="1200" dirty="0">
                <a:effectLst/>
                <a:latin typeface="Cambria" panose="02040503050406030204" pitchFamily="18" charset="0"/>
                <a:ea typeface="F"/>
                <a:cs typeface="Calibri" panose="020F0502020204030204" pitchFamily="34" charset="0"/>
              </a:rPr>
              <a:t> </a:t>
            </a:r>
            <a:r>
              <a:rPr lang="en-US" sz="1600" dirty="0">
                <a:effectLst/>
                <a:latin typeface="Cambria" panose="02040503050406030204" pitchFamily="18" charset="0"/>
                <a:ea typeface="F"/>
                <a:cs typeface="Calibri" panose="020F0502020204030204" pitchFamily="34" charset="0"/>
              </a:rPr>
              <a:t>Starting from reality; Earth is positioned within the Milky Way (</a:t>
            </a:r>
            <a:r>
              <a:rPr lang="en-US" sz="1600" b="1" dirty="0">
                <a:effectLst/>
                <a:latin typeface="Cambria" panose="02040503050406030204" pitchFamily="18" charset="0"/>
                <a:ea typeface="F"/>
                <a:cs typeface="Calibri" panose="020F0502020204030204" pitchFamily="34" charset="0"/>
              </a:rPr>
              <a:t>Fig.1</a:t>
            </a:r>
            <a:r>
              <a:rPr lang="en-US" sz="1600" dirty="0">
                <a:effectLst/>
                <a:latin typeface="Cambria" panose="02040503050406030204" pitchFamily="18" charset="0"/>
                <a:ea typeface="F"/>
                <a:cs typeface="Calibri" panose="020F0502020204030204" pitchFamily="34" charset="0"/>
              </a:rPr>
              <a:t>); I re-observed the energetic source causes geodynamic phenomena, during the Earth’s </a:t>
            </a:r>
            <a:r>
              <a:rPr lang="en-US" sz="1600" b="1" dirty="0">
                <a:effectLst/>
                <a:latin typeface="Cambria" panose="02040503050406030204" pitchFamily="18" charset="0"/>
                <a:ea typeface="F"/>
                <a:cs typeface="Calibri" panose="020F0502020204030204" pitchFamily="34" charset="0"/>
              </a:rPr>
              <a:t>Growth</a:t>
            </a:r>
            <a:r>
              <a:rPr lang="en-US" sz="1600" dirty="0">
                <a:effectLst/>
                <a:latin typeface="Cambria" panose="02040503050406030204" pitchFamily="18" charset="0"/>
                <a:ea typeface="F"/>
                <a:cs typeface="Calibri" panose="020F0502020204030204" pitchFamily="34" charset="0"/>
              </a:rPr>
              <a:t>, </a:t>
            </a:r>
            <a:r>
              <a:rPr lang="en-US" sz="1600" b="1" dirty="0">
                <a:effectLst/>
                <a:latin typeface="Cambria" panose="02040503050406030204" pitchFamily="18" charset="0"/>
                <a:ea typeface="Times New Roman" panose="02020603050405020304" pitchFamily="18" charset="0"/>
                <a:cs typeface="Segoe UI" panose="020B0502040204020203" pitchFamily="34" charset="0"/>
              </a:rPr>
              <a:t>as the factor</a:t>
            </a:r>
            <a:r>
              <a:rPr lang="en-US" sz="1600" b="1" dirty="0">
                <a:latin typeface="Cambria" panose="02040503050406030204" pitchFamily="18" charset="0"/>
                <a:ea typeface="Times New Roman" panose="02020603050405020304" pitchFamily="18" charset="0"/>
                <a:cs typeface="Segoe UI" panose="020B0502040204020203" pitchFamily="34" charset="0"/>
              </a:rPr>
              <a:t> that acts</a:t>
            </a:r>
            <a:r>
              <a:rPr lang="en-US" sz="1600" b="1" dirty="0">
                <a:effectLst/>
                <a:latin typeface="Cambria" panose="02040503050406030204" pitchFamily="18" charset="0"/>
                <a:ea typeface="Times New Roman" panose="02020603050405020304" pitchFamily="18" charset="0"/>
                <a:cs typeface="Segoe UI" panose="020B0502040204020203" pitchFamily="34" charset="0"/>
              </a:rPr>
              <a:t> in a planet inside a galaxy</a:t>
            </a:r>
            <a:r>
              <a:rPr lang="en-US" sz="1600" b="1" dirty="0">
                <a:latin typeface="Cambria" panose="02040503050406030204" pitchFamily="18" charset="0"/>
                <a:ea typeface="Times New Roman" panose="02020603050405020304" pitchFamily="18" charset="0"/>
                <a:cs typeface="Segoe UI" panose="020B0502040204020203" pitchFamily="34" charset="0"/>
              </a:rPr>
              <a:t>. From there I </a:t>
            </a:r>
            <a:r>
              <a:rPr lang="en-US" sz="1600" dirty="0">
                <a:effectLst/>
                <a:latin typeface="Cambria" panose="02040503050406030204" pitchFamily="18" charset="0"/>
                <a:ea typeface="F"/>
                <a:cs typeface="Calibri" panose="020F0502020204030204" pitchFamily="34" charset="0"/>
              </a:rPr>
              <a:t>concluded that Earth’s inner energetic source is originated from galactic processes of matter transformation causing formations, such as the following: planetary systems, black holes, supernova, all cosmic radiations, brown dwarfs, remote planets, etc.</a:t>
            </a:r>
          </a:p>
          <a:p>
            <a:pPr algn="just" fontAlgn="base">
              <a:lnSpc>
                <a:spcPct val="107000"/>
              </a:lnSpc>
            </a:pPr>
            <a:endParaRPr lang="en-US" sz="1600" kern="1200" dirty="0">
              <a:effectLst/>
              <a:latin typeface="Cambria" panose="02040503050406030204" pitchFamily="18" charset="0"/>
              <a:ea typeface="F"/>
              <a:cs typeface="Calibri" panose="020F0502020204030204" pitchFamily="34" charset="0"/>
            </a:endParaRPr>
          </a:p>
          <a:p>
            <a:pPr algn="just" fontAlgn="base">
              <a:lnSpc>
                <a:spcPct val="107000"/>
              </a:lnSpc>
            </a:pPr>
            <a:r>
              <a:rPr lang="en-US" sz="1600" kern="1200" dirty="0">
                <a:effectLst/>
                <a:latin typeface="Cambria" panose="02040503050406030204" pitchFamily="18" charset="0"/>
                <a:ea typeface="F"/>
                <a:cs typeface="Calibri" panose="020F0502020204030204" pitchFamily="34" charset="0"/>
              </a:rPr>
              <a:t>Consequently, an advanced scholar in geoscience must consider my Geo-theory as Planet-theory, and look at himself as a researcher in a planet named Earth within </a:t>
            </a:r>
            <a:r>
              <a:rPr lang="en-US" sz="1600" dirty="0">
                <a:latin typeface="Cambria" panose="02040503050406030204" pitchFamily="18" charset="0"/>
                <a:ea typeface="F"/>
                <a:cs typeface="Calibri" panose="020F0502020204030204" pitchFamily="34" charset="0"/>
              </a:rPr>
              <a:t>Milky Way; </a:t>
            </a:r>
            <a:r>
              <a:rPr lang="en-US" sz="1600" kern="1200" dirty="0">
                <a:effectLst/>
                <a:latin typeface="Cambria" panose="02040503050406030204" pitchFamily="18" charset="0"/>
                <a:ea typeface="F"/>
                <a:cs typeface="Calibri" panose="020F0502020204030204" pitchFamily="34" charset="0"/>
              </a:rPr>
              <a:t>where the processes that formed it are continuing to develop it.  </a:t>
            </a:r>
          </a:p>
          <a:p>
            <a:pPr algn="just" fontAlgn="base">
              <a:lnSpc>
                <a:spcPct val="107000"/>
              </a:lnSpc>
            </a:pPr>
            <a:endParaRPr lang="en-US" sz="1600" kern="1200" dirty="0">
              <a:effectLst/>
              <a:latin typeface="Cambria" panose="02040503050406030204" pitchFamily="18" charset="0"/>
              <a:ea typeface="F"/>
              <a:cs typeface="Calibri" panose="020F0502020204030204" pitchFamily="34" charset="0"/>
            </a:endParaRPr>
          </a:p>
          <a:p>
            <a:pPr algn="just" fontAlgn="base">
              <a:lnSpc>
                <a:spcPct val="107000"/>
              </a:lnSpc>
            </a:pPr>
            <a:r>
              <a:rPr lang="en-US" sz="1600" kern="1200" dirty="0">
                <a:effectLst/>
                <a:latin typeface="Cambria" panose="02040503050406030204" pitchFamily="18" charset="0"/>
                <a:ea typeface="F"/>
                <a:cs typeface="Calibri" panose="020F0502020204030204" pitchFamily="34" charset="0"/>
              </a:rPr>
              <a:t>Planets are not celestial bodies but galactic bodies, as Earth is, and stars are.</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p>
            <a:pPr marL="0" marR="0" algn="just" fontAlgn="base">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base">
              <a:lnSpc>
                <a:spcPct val="107000"/>
              </a:lnSpc>
              <a:spcBef>
                <a:spcPts val="0"/>
              </a:spcBef>
              <a:spcAft>
                <a:spcPts val="0"/>
              </a:spcAft>
            </a:pPr>
            <a:r>
              <a:rPr lang="en-US" sz="1800" dirty="0">
                <a:effectLst/>
                <a:latin typeface="Cambria" panose="02040503050406030204" pitchFamily="18" charset="0"/>
                <a:ea typeface="F"/>
                <a:cs typeface="Calibri" panose="020F0502020204030204" pitchFamily="34" charset="0"/>
              </a:rPr>
              <a:t> </a:t>
            </a:r>
            <a:endParaRPr lang="en-US" dirty="0"/>
          </a:p>
        </p:txBody>
      </p:sp>
    </p:spTree>
    <p:extLst>
      <p:ext uri="{BB962C8B-B14F-4D97-AF65-F5344CB8AC3E}">
        <p14:creationId xmlns:p14="http://schemas.microsoft.com/office/powerpoint/2010/main" val="2337922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E8BB7-F457-4452-B55B-6941B3DD34B6}"/>
              </a:ext>
            </a:extLst>
          </p:cNvPr>
          <p:cNvSpPr>
            <a:spLocks noGrp="1"/>
          </p:cNvSpPr>
          <p:nvPr>
            <p:ph type="title"/>
          </p:nvPr>
        </p:nvSpPr>
        <p:spPr>
          <a:xfrm>
            <a:off x="520116" y="179462"/>
            <a:ext cx="10439401" cy="634269"/>
          </a:xfrm>
        </p:spPr>
        <p:txBody>
          <a:bodyPr>
            <a:normAutofit fontScale="90000"/>
          </a:bodyPr>
          <a:lstStyle/>
          <a:p>
            <a:br>
              <a:rPr lang="en-US" sz="2400" i="0" dirty="0">
                <a:latin typeface="Arial Black" panose="020B0A04020102020204" pitchFamily="34" charset="0"/>
              </a:rPr>
            </a:br>
            <a:br>
              <a:rPr lang="en-US" sz="2400" i="0" dirty="0">
                <a:solidFill>
                  <a:srgbClr val="FF0000"/>
                </a:solidFill>
                <a:latin typeface="Arial Black" panose="020B0A04020102020204" pitchFamily="34" charset="0"/>
              </a:rPr>
            </a:br>
            <a:r>
              <a:rPr lang="en-US" sz="2400" i="0" dirty="0">
                <a:solidFill>
                  <a:srgbClr val="FF0000"/>
                </a:solidFill>
                <a:latin typeface="Arial Black" panose="020B0A04020102020204" pitchFamily="34" charset="0"/>
              </a:rPr>
              <a:t>        </a:t>
            </a:r>
            <a:r>
              <a:rPr lang="en-US" sz="2400" b="1" i="0" dirty="0">
                <a:latin typeface="Arial Black" panose="020B0A04020102020204" pitchFamily="34" charset="0"/>
                <a:ea typeface="F"/>
                <a:cs typeface="Calibri" panose="020F0502020204030204" pitchFamily="34" charset="0"/>
              </a:rPr>
              <a:t>My View on Earth as a Planet within the Galaxy (Cont’d)</a:t>
            </a:r>
            <a:r>
              <a:rPr lang="en-US" sz="2400" i="0" dirty="0">
                <a:latin typeface="Arial Black" panose="020B0A04020102020204" pitchFamily="34" charset="0"/>
              </a:rPr>
              <a:t> </a:t>
            </a:r>
            <a:br>
              <a:rPr lang="en-US" sz="2400" i="0" dirty="0">
                <a:latin typeface="Arial Black" panose="020B0A04020102020204" pitchFamily="34" charset="0"/>
              </a:rPr>
            </a:br>
            <a:r>
              <a:rPr lang="en-US" sz="2400" i="0" dirty="0">
                <a:latin typeface="Arial Black" panose="020B0A04020102020204" pitchFamily="34" charset="0"/>
              </a:rPr>
              <a:t>               Defects of Earth’s Origin in Fixed Size</a:t>
            </a:r>
            <a:br>
              <a:rPr lang="en-US" sz="2400" b="1" i="0" dirty="0">
                <a:latin typeface="Arial Black" panose="020B0A04020102020204" pitchFamily="34" charset="0"/>
                <a:ea typeface="F"/>
                <a:cs typeface="Calibri" panose="020F0502020204030204" pitchFamily="34" charset="0"/>
              </a:rPr>
            </a:br>
            <a:endParaRPr lang="en-US" sz="2000" i="0" dirty="0">
              <a:latin typeface="Arial Black" panose="020B0A04020102020204" pitchFamily="34" charset="0"/>
            </a:endParaRPr>
          </a:p>
        </p:txBody>
      </p:sp>
      <p:sp>
        <p:nvSpPr>
          <p:cNvPr id="3" name="Content Placeholder 2">
            <a:extLst>
              <a:ext uri="{FF2B5EF4-FFF2-40B4-BE49-F238E27FC236}">
                <a16:creationId xmlns:a16="http://schemas.microsoft.com/office/drawing/2014/main" id="{D4CBF1BA-43B7-42C6-92E3-9CA0BF644174}"/>
              </a:ext>
            </a:extLst>
          </p:cNvPr>
          <p:cNvSpPr>
            <a:spLocks noGrp="1"/>
          </p:cNvSpPr>
          <p:nvPr>
            <p:ph idx="1"/>
          </p:nvPr>
        </p:nvSpPr>
        <p:spPr>
          <a:xfrm>
            <a:off x="453004" y="1090569"/>
            <a:ext cx="10833683" cy="5157132"/>
          </a:xfrm>
        </p:spPr>
        <p:txBody>
          <a:bodyPr>
            <a:noAutofit/>
          </a:bodyPr>
          <a:lstStyle/>
          <a:p>
            <a:pPr marL="0" marR="0" indent="0" algn="just" fontAlgn="base">
              <a:lnSpc>
                <a:spcPct val="107000"/>
              </a:lnSpc>
              <a:spcBef>
                <a:spcPts val="0"/>
              </a:spcBef>
              <a:spcAft>
                <a:spcPts val="0"/>
              </a:spcAft>
              <a:buNone/>
            </a:pPr>
            <a:r>
              <a:rPr lang="en-US" sz="1400" b="1" dirty="0">
                <a:effectLst/>
                <a:latin typeface="Cambria" panose="02040503050406030204" pitchFamily="18" charset="0"/>
                <a:ea typeface="Cambria" panose="02040503050406030204" pitchFamily="18" charset="0"/>
                <a:cs typeface="Calibri" panose="020F0502020204030204" pitchFamily="34" charset="0"/>
              </a:rPr>
              <a:t>Naturally, this conclusion of the Earth’s formation and growth </a:t>
            </a:r>
            <a:r>
              <a:rPr lang="en-US" sz="1400" dirty="0">
                <a:effectLst/>
                <a:latin typeface="Cambria" panose="02040503050406030204" pitchFamily="18" charset="0"/>
                <a:ea typeface="Cambria" panose="02040503050406030204" pitchFamily="18" charset="0"/>
                <a:cs typeface="Calibri" panose="020F0502020204030204" pitchFamily="34" charset="0"/>
              </a:rPr>
              <a:t>rejects the crystalized cosmological concept of the constant Earth’s size, as if the Earth was formed as an agglomerate globe like a tiny orb of comet head</a:t>
            </a:r>
            <a:r>
              <a:rPr lang="en-US" sz="1400" dirty="0">
                <a:effectLst/>
                <a:latin typeface="Cambria" panose="02040503050406030204" pitchFamily="18" charset="0"/>
                <a:ea typeface="Calibri" panose="020F0502020204030204" pitchFamily="34" charset="0"/>
                <a:cs typeface="Cambria Math" panose="02040503050406030204" pitchFamily="18" charset="0"/>
              </a:rPr>
              <a:t>⁽</a:t>
            </a:r>
            <a:r>
              <a:rPr lang="en-US" sz="1400" dirty="0">
                <a:effectLst/>
                <a:latin typeface="Cambria" panose="02040503050406030204" pitchFamily="18" charset="0"/>
                <a:ea typeface="Calibri" panose="020F0502020204030204" pitchFamily="34" charset="0"/>
                <a:cs typeface="Verdana" panose="020B0604030504040204" pitchFamily="34" charset="0"/>
              </a:rPr>
              <a:t>⁵</a:t>
            </a:r>
            <a:r>
              <a:rPr lang="en-US" sz="1400" dirty="0">
                <a:effectLst/>
                <a:latin typeface="Cambria" panose="02040503050406030204" pitchFamily="18" charset="0"/>
                <a:ea typeface="Calibri" panose="020F0502020204030204" pitchFamily="34" charset="0"/>
                <a:cs typeface="Calibri" panose="020F0502020204030204" pitchFamily="34" charset="0"/>
              </a:rPr>
              <a:t>²</a:t>
            </a:r>
            <a:r>
              <a:rPr lang="en-US" sz="1400" dirty="0">
                <a:effectLst/>
                <a:latin typeface="Cambria" panose="02040503050406030204" pitchFamily="18" charset="0"/>
                <a:ea typeface="Calibri" panose="020F0502020204030204" pitchFamily="34" charset="0"/>
                <a:cs typeface="Cambria Math" panose="02040503050406030204" pitchFamily="18" charset="0"/>
              </a:rPr>
              <a:t>⁾</a:t>
            </a:r>
            <a:r>
              <a:rPr lang="en-US" sz="1400" spc="-10" baseline="30000" dirty="0">
                <a:effectLst/>
                <a:latin typeface="Calibri" panose="020F0502020204030204" pitchFamily="34" charset="0"/>
                <a:ea typeface="Calibri" panose="020F0502020204030204" pitchFamily="34" charset="0"/>
                <a:cs typeface="Calibri" panose="020F0502020204030204" pitchFamily="34" charset="0"/>
              </a:rPr>
              <a:t>,</a:t>
            </a:r>
            <a:r>
              <a:rPr lang="en-US" sz="1400" dirty="0">
                <a:effectLst/>
                <a:latin typeface="Cambria" panose="02040503050406030204" pitchFamily="18" charset="0"/>
                <a:ea typeface="Calibri" panose="020F0502020204030204" pitchFamily="34" charset="0"/>
                <a:cs typeface="Cambria Math" panose="02040503050406030204" pitchFamily="18" charset="0"/>
              </a:rPr>
              <a:t>⁽</a:t>
            </a:r>
            <a:r>
              <a:rPr lang="en-US" sz="1400" dirty="0">
                <a:effectLst/>
                <a:latin typeface="Cambria" panose="02040503050406030204" pitchFamily="18" charset="0"/>
                <a:ea typeface="Calibri" panose="020F0502020204030204" pitchFamily="34" charset="0"/>
                <a:cs typeface="Verdana" panose="020B0604030504040204" pitchFamily="34" charset="0"/>
              </a:rPr>
              <a:t>⁵⁶</a:t>
            </a:r>
            <a:r>
              <a:rPr lang="en-US" sz="1400" dirty="0">
                <a:effectLst/>
                <a:latin typeface="Cambria" panose="02040503050406030204" pitchFamily="18" charset="0"/>
                <a:ea typeface="Calibri" panose="020F0502020204030204" pitchFamily="34" charset="0"/>
                <a:cs typeface="Cambria Math" panose="02040503050406030204" pitchFamily="18" charset="0"/>
              </a:rPr>
              <a:t>⁾</a:t>
            </a:r>
            <a:r>
              <a:rPr lang="en-US" sz="1400" dirty="0">
                <a:effectLst/>
                <a:latin typeface="Cambria" panose="02040503050406030204" pitchFamily="18" charset="0"/>
                <a:ea typeface="Cambria" panose="02040503050406030204" pitchFamily="18" charset="0"/>
                <a:cs typeface="Calibri" panose="020F0502020204030204" pitchFamily="34" charset="0"/>
              </a:rPr>
              <a:t>. Such fixed size interpretation of the stony</a:t>
            </a:r>
            <a:r>
              <a:rPr lang="en-US" sz="1400" b="1" dirty="0">
                <a:effectLst/>
                <a:latin typeface="Cambria" panose="02040503050406030204" pitchFamily="18" charset="0"/>
                <a:ea typeface="Cambria" panose="02040503050406030204" pitchFamily="18" charset="0"/>
                <a:cs typeface="Calibri" panose="020F0502020204030204" pitchFamily="34" charset="0"/>
              </a:rPr>
              <a:t> origin of </a:t>
            </a:r>
            <a:r>
              <a:rPr lang="en-US" sz="1400" dirty="0">
                <a:effectLst/>
                <a:latin typeface="Cambria" panose="02040503050406030204" pitchFamily="18" charset="0"/>
                <a:ea typeface="Cambria" panose="02040503050406030204" pitchFamily="18" charset="0"/>
                <a:cs typeface="Calibri" panose="020F0502020204030204" pitchFamily="34" charset="0"/>
              </a:rPr>
              <a:t> Earth sphere, with an inactive precipitated core</a:t>
            </a:r>
            <a:r>
              <a:rPr lang="en-US" sz="1400" dirty="0">
                <a:effectLst/>
                <a:latin typeface="Cambria" panose="02040503050406030204" pitchFamily="18" charset="0"/>
                <a:ea typeface="Cambria" panose="02040503050406030204" pitchFamily="18" charset="0"/>
                <a:cs typeface="Cambria Math" panose="02040503050406030204" pitchFamily="18" charset="0"/>
              </a:rPr>
              <a:t>⁽</a:t>
            </a:r>
            <a:r>
              <a:rPr lang="en-US" sz="1400" dirty="0">
                <a:effectLst/>
                <a:latin typeface="Cambria" panose="02040503050406030204" pitchFamily="18" charset="0"/>
                <a:ea typeface="Cambria" panose="02040503050406030204" pitchFamily="18" charset="0"/>
                <a:cs typeface="Verdana" panose="020B0604030504040204" pitchFamily="34" charset="0"/>
              </a:rPr>
              <a:t>⁴⁷</a:t>
            </a:r>
            <a:r>
              <a:rPr lang="en-US" sz="1400" dirty="0">
                <a:effectLst/>
                <a:latin typeface="Cambria" panose="02040503050406030204" pitchFamily="18" charset="0"/>
                <a:ea typeface="Cambria" panose="02040503050406030204" pitchFamily="18" charset="0"/>
                <a:cs typeface="Cambria Math" panose="02040503050406030204" pitchFamily="18" charset="0"/>
              </a:rPr>
              <a:t>⁾,</a:t>
            </a:r>
            <a:r>
              <a:rPr lang="en-US" sz="1400" dirty="0">
                <a:effectLst/>
                <a:latin typeface="Cambria" panose="02040503050406030204" pitchFamily="18" charset="0"/>
                <a:ea typeface="Cambria" panose="02040503050406030204" pitchFamily="18" charset="0"/>
                <a:cs typeface="Calibri" panose="020F0502020204030204" pitchFamily="34" charset="0"/>
              </a:rPr>
              <a:t> </a:t>
            </a:r>
            <a:r>
              <a:rPr lang="en-US" sz="1400" i="1" dirty="0">
                <a:effectLst/>
                <a:latin typeface="Cambria" panose="02040503050406030204" pitchFamily="18" charset="0"/>
                <a:ea typeface="Cambria" panose="02040503050406030204" pitchFamily="18" charset="0"/>
                <a:cs typeface="Calibri" panose="020F0502020204030204" pitchFamily="34" charset="0"/>
              </a:rPr>
              <a:t>is obsolete theory</a:t>
            </a:r>
            <a:r>
              <a:rPr lang="en-US" sz="1400" dirty="0">
                <a:effectLst/>
                <a:latin typeface="Cambria" panose="02040503050406030204" pitchFamily="18" charset="0"/>
                <a:ea typeface="Cambria" panose="02040503050406030204" pitchFamily="18" charset="0"/>
                <a:cs typeface="Calibri" panose="020F0502020204030204" pitchFamily="34" charset="0"/>
              </a:rPr>
              <a:t> </a:t>
            </a:r>
            <a:r>
              <a:rPr lang="en-US" sz="1400" b="1" dirty="0">
                <a:effectLst/>
                <a:latin typeface="Cambria" panose="02040503050406030204" pitchFamily="18" charset="0"/>
                <a:ea typeface="Cambria" panose="02040503050406030204" pitchFamily="18" charset="0"/>
                <a:cs typeface="Calibri" panose="020F0502020204030204" pitchFamily="34" charset="0"/>
              </a:rPr>
              <a:t>with defects in its basic arguments </a:t>
            </a:r>
            <a:r>
              <a:rPr lang="en-US" sz="1400" b="1" dirty="0">
                <a:latin typeface="Cambria" panose="02040503050406030204" pitchFamily="18" charset="0"/>
                <a:ea typeface="Cambria" panose="02040503050406030204" pitchFamily="18" charset="0"/>
                <a:cs typeface="Calibri" panose="020F0502020204030204" pitchFamily="34" charset="0"/>
              </a:rPr>
              <a:t>such as </a:t>
            </a:r>
            <a:r>
              <a:rPr lang="en-US" sz="1400" b="1" dirty="0">
                <a:effectLst/>
                <a:latin typeface="Cambria" panose="02040503050406030204" pitchFamily="18" charset="0"/>
                <a:ea typeface="Cambria" panose="02040503050406030204" pitchFamily="18" charset="0"/>
                <a:cs typeface="Calibri" panose="020F0502020204030204" pitchFamily="34" charset="0"/>
              </a:rPr>
              <a:t>the following</a:t>
            </a:r>
            <a:r>
              <a:rPr lang="en-US" sz="1400" dirty="0">
                <a:effectLst/>
                <a:latin typeface="Cambria" panose="02040503050406030204" pitchFamily="18" charset="0"/>
                <a:ea typeface="Cambria" panose="02040503050406030204" pitchFamily="18" charset="0"/>
                <a:cs typeface="Calibri" panose="020F0502020204030204" pitchFamily="34" charset="0"/>
              </a:rPr>
              <a:t>:</a:t>
            </a:r>
          </a:p>
          <a:p>
            <a:pPr marL="0" marR="0" indent="0" algn="just" fontAlgn="base">
              <a:lnSpc>
                <a:spcPct val="107000"/>
              </a:lnSpc>
              <a:spcBef>
                <a:spcPts val="0"/>
              </a:spcBef>
              <a:spcAft>
                <a:spcPts val="0"/>
              </a:spcAft>
              <a:buNone/>
            </a:pP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indent="-342900" algn="just" fontAlgn="base">
              <a:lnSpc>
                <a:spcPct val="107000"/>
              </a:lnSpc>
              <a:spcBef>
                <a:spcPts val="0"/>
              </a:spcBef>
              <a:spcAft>
                <a:spcPts val="0"/>
              </a:spcAft>
              <a:buAutoNum type="arabicPeriod"/>
            </a:pPr>
            <a:r>
              <a:rPr lang="en-US" sz="1400" dirty="0">
                <a:effectLst/>
                <a:latin typeface="Cambria" panose="02040503050406030204" pitchFamily="18" charset="0"/>
                <a:ea typeface="Cambria" panose="02040503050406030204" pitchFamily="18" charset="0"/>
                <a:cs typeface="Calibri" panose="020F0502020204030204" pitchFamily="34" charset="0"/>
              </a:rPr>
              <a:t>Standard theory does not explain the real factor that triggered the calm nebula to swirl, rotate and transit its material into objects of planetary disc of the solar system.</a:t>
            </a:r>
            <a:r>
              <a:rPr lang="en-US" sz="1400" dirty="0">
                <a:effectLst/>
                <a:latin typeface="Cambria" panose="02040503050406030204" pitchFamily="18" charset="0"/>
                <a:ea typeface="Cambria" panose="02040503050406030204" pitchFamily="18" charset="0"/>
                <a:cs typeface="Times New Roman" panose="02020603050405020304" pitchFamily="18" charset="0"/>
              </a:rPr>
              <a:t> </a:t>
            </a:r>
          </a:p>
          <a:p>
            <a:pPr marL="342900" marR="0" indent="-342900" algn="just" fontAlgn="base">
              <a:lnSpc>
                <a:spcPct val="107000"/>
              </a:lnSpc>
              <a:spcBef>
                <a:spcPts val="0"/>
              </a:spcBef>
              <a:spcAft>
                <a:spcPts val="0"/>
              </a:spcAft>
              <a:buFont typeface="+mj-lt"/>
              <a:buAutoNum type="arabicPeriod"/>
            </a:pP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indent="-342900" algn="just" fontAlgn="base">
              <a:lnSpc>
                <a:spcPct val="107000"/>
              </a:lnSpc>
              <a:spcBef>
                <a:spcPts val="0"/>
              </a:spcBef>
              <a:spcAft>
                <a:spcPts val="0"/>
              </a:spcAft>
              <a:buFont typeface="+mj-lt"/>
              <a:buAutoNum type="arabicPeriod"/>
            </a:pPr>
            <a:r>
              <a:rPr lang="en-US" sz="1400" dirty="0">
                <a:effectLst/>
                <a:latin typeface="Cambria" panose="02040503050406030204" pitchFamily="18" charset="0"/>
                <a:ea typeface="Cambria" panose="02040503050406030204" pitchFamily="18" charset="0"/>
                <a:cs typeface="Calibri" panose="020F0502020204030204" pitchFamily="34" charset="0"/>
              </a:rPr>
              <a:t>Cosmo-physicists calculated that energy released from both standard sources from the primordial heat accumulation and heat from the radioactive isotopes can produce </a:t>
            </a:r>
            <a:r>
              <a:rPr lang="en-US" sz="1400" dirty="0">
                <a:latin typeface="Cambria" panose="02040503050406030204" pitchFamily="18" charset="0"/>
                <a:ea typeface="Cambria" panose="02040503050406030204" pitchFamily="18" charset="0"/>
                <a:cs typeface="Calibri" panose="020F0502020204030204" pitchFamily="34" charset="0"/>
              </a:rPr>
              <a:t>a maximum of </a:t>
            </a:r>
            <a:r>
              <a:rPr lang="en-US" sz="1400" dirty="0">
                <a:effectLst/>
                <a:latin typeface="Cambria" panose="02040503050406030204" pitchFamily="18" charset="0"/>
                <a:ea typeface="Cambria" panose="02040503050406030204" pitchFamily="18" charset="0"/>
                <a:cs typeface="Calibri" panose="020F0502020204030204" pitchFamily="34" charset="0"/>
              </a:rPr>
              <a:t>50% of the energy that is radiated by Earth into space, while the source of filling the 50% deficit remains an </a:t>
            </a:r>
            <a:r>
              <a:rPr lang="en-US" sz="1400" dirty="0">
                <a:latin typeface="Cambria" panose="02040503050406030204" pitchFamily="18" charset="0"/>
                <a:ea typeface="Cambria" panose="02040503050406030204" pitchFamily="18" charset="0"/>
                <a:cs typeface="Calibri" panose="020F0502020204030204" pitchFamily="34" charset="0"/>
              </a:rPr>
              <a:t>open problem  with unanswered questions</a:t>
            </a:r>
            <a:r>
              <a:rPr lang="en-US" sz="1400" dirty="0">
                <a:effectLst/>
                <a:latin typeface="Cambria" panose="02040503050406030204" pitchFamily="18" charset="0"/>
                <a:ea typeface="Cambria" panose="02040503050406030204" pitchFamily="18" charset="0"/>
                <a:cs typeface="Cambria Math" panose="02040503050406030204" pitchFamily="18" charset="0"/>
              </a:rPr>
              <a:t> ⁽</a:t>
            </a:r>
            <a:r>
              <a:rPr lang="en-US" sz="1400" dirty="0">
                <a:effectLst/>
                <a:latin typeface="Cambria" panose="02040503050406030204" pitchFamily="18" charset="0"/>
                <a:ea typeface="Cambria" panose="02040503050406030204" pitchFamily="18" charset="0"/>
                <a:cs typeface="Times New Roman" panose="02020603050405020304" pitchFamily="18" charset="0"/>
              </a:rPr>
              <a:t>¹⁴</a:t>
            </a:r>
            <a:r>
              <a:rPr lang="en-US" sz="1400" dirty="0">
                <a:effectLst/>
                <a:latin typeface="Cambria" panose="02040503050406030204" pitchFamily="18" charset="0"/>
                <a:ea typeface="Cambria" panose="02040503050406030204" pitchFamily="18" charset="0"/>
                <a:cs typeface="Cambria Math" panose="02040503050406030204" pitchFamily="18" charset="0"/>
              </a:rPr>
              <a:t>⁾</a:t>
            </a:r>
            <a:r>
              <a:rPr lang="en-US" sz="1400" spc="-10" baseline="30000" dirty="0">
                <a:effectLst/>
                <a:latin typeface="Cambria" panose="02040503050406030204" pitchFamily="18" charset="0"/>
                <a:ea typeface="Cambria" panose="02040503050406030204" pitchFamily="18" charset="0"/>
              </a:rPr>
              <a:t>,</a:t>
            </a:r>
            <a:r>
              <a:rPr lang="en-US" sz="1400" spc="-10" dirty="0">
                <a:effectLst/>
                <a:latin typeface="Cambria" panose="02040503050406030204" pitchFamily="18" charset="0"/>
                <a:ea typeface="Cambria" panose="02040503050406030204" pitchFamily="18" charset="0"/>
              </a:rPr>
              <a:t>⁽⁵</a:t>
            </a:r>
            <a:r>
              <a:rPr lang="en-US" sz="1400" dirty="0">
                <a:effectLst/>
                <a:latin typeface="Cambria" panose="02040503050406030204" pitchFamily="18" charset="0"/>
                <a:ea typeface="Cambria" panose="02040503050406030204" pitchFamily="18" charset="0"/>
                <a:cs typeface="Verdana" panose="020B0604030504040204" pitchFamily="34" charset="0"/>
              </a:rPr>
              <a:t>⁸</a:t>
            </a:r>
            <a:r>
              <a:rPr lang="en-US" sz="1400" spc="-10" dirty="0">
                <a:effectLst/>
                <a:latin typeface="Cambria" panose="02040503050406030204" pitchFamily="18" charset="0"/>
                <a:ea typeface="Cambria" panose="02040503050406030204" pitchFamily="18" charset="0"/>
              </a:rPr>
              <a:t>⁾</a:t>
            </a:r>
            <a:r>
              <a:rPr lang="en-US" sz="1400" dirty="0">
                <a:effectLst/>
                <a:latin typeface="Cambria" panose="02040503050406030204" pitchFamily="18" charset="0"/>
                <a:ea typeface="Cambria" panose="02040503050406030204" pitchFamily="18" charset="0"/>
                <a:cs typeface="Calibri" panose="020F0502020204030204" pitchFamily="34" charset="0"/>
              </a:rPr>
              <a:t>.</a:t>
            </a:r>
          </a:p>
          <a:p>
            <a:pPr marL="0" marR="0" indent="0" algn="just" fontAlgn="base">
              <a:lnSpc>
                <a:spcPct val="107000"/>
              </a:lnSpc>
              <a:spcBef>
                <a:spcPts val="0"/>
              </a:spcBef>
              <a:spcAft>
                <a:spcPts val="0"/>
              </a:spcAft>
              <a:buNone/>
            </a:pPr>
            <a:endParaRPr lang="en-US" sz="1400" dirty="0">
              <a:effectLst/>
              <a:latin typeface="Cambria" panose="02040503050406030204" pitchFamily="18" charset="0"/>
              <a:ea typeface="Cambria" panose="02040503050406030204" pitchFamily="18" charset="0"/>
              <a:cs typeface="Calibri" panose="020F0502020204030204" pitchFamily="34" charset="0"/>
            </a:endParaRPr>
          </a:p>
          <a:p>
            <a:pPr marL="342900" marR="0" indent="-342900" algn="just" fontAlgn="base">
              <a:lnSpc>
                <a:spcPct val="107000"/>
              </a:lnSpc>
              <a:spcBef>
                <a:spcPts val="0"/>
              </a:spcBef>
              <a:spcAft>
                <a:spcPts val="0"/>
              </a:spcAft>
              <a:buAutoNum type="arabicPeriod" startAt="3"/>
            </a:pPr>
            <a:r>
              <a:rPr lang="en-US" sz="1400" dirty="0">
                <a:effectLst/>
                <a:latin typeface="Cambria" panose="02040503050406030204" pitchFamily="18" charset="0"/>
                <a:ea typeface="Cambria" panose="02040503050406030204" pitchFamily="18" charset="0"/>
                <a:cs typeface="Calibri" panose="020F0502020204030204" pitchFamily="34" charset="0"/>
              </a:rPr>
              <a:t>The standard hypothesis suggests wrongly that the Earth’s core is an inert</a:t>
            </a:r>
            <a:r>
              <a:rPr lang="en-US" sz="1400" dirty="0">
                <a:latin typeface="Cambria" panose="02040503050406030204" pitchFamily="18" charset="0"/>
                <a:ea typeface="Cambria" panose="02040503050406030204" pitchFamily="18" charset="0"/>
                <a:cs typeface="Times New Roman" panose="02020603050405020304" pitchFamily="18" charset="0"/>
              </a:rPr>
              <a:t> </a:t>
            </a:r>
            <a:r>
              <a:rPr lang="en-US" sz="1400" dirty="0">
                <a:effectLst/>
                <a:latin typeface="Cambria" panose="02040503050406030204" pitchFamily="18" charset="0"/>
                <a:ea typeface="Cambria" panose="02040503050406030204" pitchFamily="18" charset="0"/>
                <a:cs typeface="Calibri" panose="020F0502020204030204" pitchFamily="34" charset="0"/>
              </a:rPr>
              <a:t>precipitate⁽⁴⁷⁾, while </a:t>
            </a:r>
            <a:r>
              <a:rPr lang="en-US" sz="1400" dirty="0">
                <a:latin typeface="Cambria" panose="02040503050406030204" pitchFamily="18" charset="0"/>
                <a:ea typeface="Cambria" panose="02040503050406030204" pitchFamily="18" charset="0"/>
                <a:cs typeface="Calibri" panose="020F0502020204030204" pitchFamily="34" charset="0"/>
              </a:rPr>
              <a:t>its structure expresses the presence of</a:t>
            </a:r>
          </a:p>
          <a:p>
            <a:pPr marL="0" marR="0" indent="0" algn="just" fontAlgn="base">
              <a:lnSpc>
                <a:spcPct val="107000"/>
              </a:lnSpc>
              <a:spcBef>
                <a:spcPts val="0"/>
              </a:spcBef>
              <a:spcAft>
                <a:spcPts val="0"/>
              </a:spcAft>
              <a:buNone/>
            </a:pPr>
            <a:r>
              <a:rPr lang="en-US" sz="1400" dirty="0">
                <a:latin typeface="Cambria" panose="02040503050406030204" pitchFamily="18" charset="0"/>
                <a:ea typeface="Cambria" panose="02040503050406030204" pitchFamily="18" charset="0"/>
                <a:cs typeface="Calibri" panose="020F0502020204030204" pitchFamily="34" charset="0"/>
              </a:rPr>
              <a:t>         the energy source.</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marL="0" indent="0" algn="just" fontAlgn="base">
              <a:lnSpc>
                <a:spcPct val="107000"/>
              </a:lnSpc>
              <a:spcBef>
                <a:spcPts val="0"/>
              </a:spcBef>
              <a:buNone/>
            </a:pPr>
            <a:endParaRPr lang="en-US" sz="1400" i="1" dirty="0">
              <a:effectLst/>
              <a:latin typeface="Cambria" panose="02040503050406030204" pitchFamily="18" charset="0"/>
              <a:ea typeface="Cambria" panose="02040503050406030204" pitchFamily="18" charset="0"/>
              <a:cs typeface="Calibri" panose="020F0502020204030204" pitchFamily="34" charset="0"/>
            </a:endParaRPr>
          </a:p>
          <a:p>
            <a:pPr marL="0" indent="0" algn="just" fontAlgn="base">
              <a:lnSpc>
                <a:spcPct val="107000"/>
              </a:lnSpc>
              <a:spcBef>
                <a:spcPts val="0"/>
              </a:spcBef>
              <a:buNone/>
            </a:pPr>
            <a:r>
              <a:rPr lang="en-US" sz="1400" i="1" dirty="0">
                <a:effectLst/>
                <a:latin typeface="Cambria" panose="02040503050406030204" pitchFamily="18" charset="0"/>
                <a:ea typeface="Cambria" panose="02040503050406030204" pitchFamily="18" charset="0"/>
                <a:cs typeface="Calibri" panose="020F0502020204030204" pitchFamily="34" charset="0"/>
              </a:rPr>
              <a:t>Consequently</a:t>
            </a:r>
            <a:r>
              <a:rPr lang="en-US" sz="1400" dirty="0">
                <a:effectLst/>
                <a:latin typeface="Cambria" panose="02040503050406030204" pitchFamily="18" charset="0"/>
                <a:ea typeface="Cambria" panose="02040503050406030204" pitchFamily="18" charset="0"/>
                <a:cs typeface="Calibri" panose="020F0502020204030204" pitchFamily="34" charset="0"/>
              </a:rPr>
              <a:t>, the above arguments </a:t>
            </a:r>
            <a:r>
              <a:rPr lang="en-US" sz="1400" b="1" dirty="0">
                <a:effectLst/>
                <a:latin typeface="Cambria" panose="02040503050406030204" pitchFamily="18" charset="0"/>
                <a:ea typeface="Cambria" panose="02040503050406030204" pitchFamily="18" charset="0"/>
                <a:cs typeface="Calibri" panose="020F0502020204030204" pitchFamily="34" charset="0"/>
              </a:rPr>
              <a:t>reinforces the truth that the source of Earth’s </a:t>
            </a:r>
            <a:r>
              <a:rPr lang="en-US" sz="1400" b="1" i="1" dirty="0">
                <a:effectLst/>
                <a:latin typeface="Cambria" panose="02040503050406030204" pitchFamily="18" charset="0"/>
                <a:ea typeface="Cambria" panose="02040503050406030204" pitchFamily="18" charset="0"/>
                <a:cs typeface="Calibri" panose="020F0502020204030204" pitchFamily="34" charset="0"/>
              </a:rPr>
              <a:t>real energy is only one</a:t>
            </a:r>
            <a:r>
              <a:rPr lang="en-US" sz="1400" b="1" i="1" dirty="0">
                <a:latin typeface="Cambria" panose="02040503050406030204" pitchFamily="18" charset="0"/>
                <a:ea typeface="Cambria" panose="02040503050406030204" pitchFamily="18" charset="0"/>
                <a:cs typeface="Calibri" panose="020F0502020204030204" pitchFamily="34" charset="0"/>
              </a:rPr>
              <a:t>, the core kernel, </a:t>
            </a:r>
            <a:r>
              <a:rPr lang="en-US" sz="1400" dirty="0">
                <a:effectLst/>
                <a:latin typeface="Cambria" panose="02040503050406030204" pitchFamily="18" charset="0"/>
                <a:ea typeface="Cambria" panose="02040503050406030204" pitchFamily="18" charset="0"/>
                <a:cs typeface="Calibri" panose="020F0502020204030204" pitchFamily="34" charset="0"/>
              </a:rPr>
              <a:t>and it is not in addition to the two hypothetical sources. Earth doesn’t have two sources and we shouldn’t be in search of a third hypothetical one. </a:t>
            </a:r>
          </a:p>
          <a:p>
            <a:pPr marL="0" marR="0" indent="0" algn="just" fontAlgn="base">
              <a:lnSpc>
                <a:spcPct val="107000"/>
              </a:lnSpc>
              <a:spcBef>
                <a:spcPts val="0"/>
              </a:spcBef>
              <a:spcAft>
                <a:spcPts val="0"/>
              </a:spcAft>
              <a:buNone/>
            </a:pPr>
            <a:endParaRPr lang="en-US" sz="1400" b="1" dirty="0">
              <a:effectLst/>
              <a:latin typeface="Cambria" panose="02040503050406030204" pitchFamily="18" charset="0"/>
              <a:ea typeface="Cambria" panose="02040503050406030204" pitchFamily="18" charset="0"/>
              <a:cs typeface="Segoe UI" panose="020B0502040204020203" pitchFamily="34" charset="0"/>
            </a:endParaRPr>
          </a:p>
          <a:p>
            <a:pPr marL="0" marR="0" indent="0" algn="just" fontAlgn="base">
              <a:lnSpc>
                <a:spcPct val="107000"/>
              </a:lnSpc>
              <a:spcBef>
                <a:spcPts val="0"/>
              </a:spcBef>
              <a:spcAft>
                <a:spcPts val="0"/>
              </a:spcAft>
              <a:buNone/>
            </a:pPr>
            <a:r>
              <a:rPr lang="en-US" sz="1400" dirty="0">
                <a:latin typeface="Cambria" panose="02040503050406030204" pitchFamily="18" charset="0"/>
                <a:ea typeface="Cambria" panose="02040503050406030204" pitchFamily="18" charset="0"/>
                <a:cs typeface="Times New Roman" panose="02020603050405020304" pitchFamily="18" charset="0"/>
              </a:rPr>
              <a:t>Increasing the Earth's radius was the first alternative⁽³⁶⁾ which scientifically explained the idea of the split of continents and shift to their places, on the eve and at the dawn of the last century, </a:t>
            </a:r>
            <a:r>
              <a:rPr lang="en-US" sz="1400" dirty="0">
                <a:latin typeface="Cambria" panose="02040503050406030204" pitchFamily="18" charset="0"/>
                <a:ea typeface="Cambria" panose="02040503050406030204" pitchFamily="18" charset="0"/>
                <a:cs typeface="Arial" panose="020B0604020202020204" pitchFamily="34" charset="0"/>
              </a:rPr>
              <a:t>but, in the dominant conformity with the fixed size of the Earth, it was immediately rejected by the interpretation that the continents have shifted </a:t>
            </a:r>
            <a:r>
              <a:rPr lang="en-US" sz="1400" kern="1200" dirty="0">
                <a:effectLst/>
                <a:latin typeface="Cambria" panose="02040503050406030204" pitchFamily="18" charset="0"/>
                <a:ea typeface="Cambria" panose="02040503050406030204" pitchFamily="18" charset="0"/>
                <a:cs typeface="Arial" panose="020B0604020202020204" pitchFamily="34" charset="0"/>
              </a:rPr>
              <a:t>toward their places horizontally, </a:t>
            </a:r>
            <a:r>
              <a:rPr lang="en-US" sz="1400" dirty="0">
                <a:latin typeface="Cambria" panose="02040503050406030204" pitchFamily="18" charset="0"/>
                <a:ea typeface="Cambria" panose="02040503050406030204" pitchFamily="18" charset="0"/>
                <a:cs typeface="Arial" panose="020B0604020202020204" pitchFamily="34" charset="0"/>
              </a:rPr>
              <a:t>considering </a:t>
            </a:r>
            <a:r>
              <a:rPr lang="en-US" sz="1400" kern="1200" dirty="0">
                <a:effectLst/>
                <a:latin typeface="Cambria" panose="02040503050406030204" pitchFamily="18" charset="0"/>
                <a:ea typeface="Cambria" panose="02040503050406030204" pitchFamily="18" charset="0"/>
                <a:cs typeface="Arial" panose="020B0604020202020204" pitchFamily="34" charset="0"/>
              </a:rPr>
              <a:t>the idea of expansion as absurd⁽⁵⁰⁾. Still, in accordance with such conformity to fixed Earth size, the truth of Expansion continues to be arbitrarily rejected by the Plate Tectonics’ adherents</a:t>
            </a:r>
            <a:r>
              <a:rPr lang="en-US" sz="1400" dirty="0">
                <a:effectLst/>
                <a:latin typeface="Cambria" panose="02040503050406030204" pitchFamily="18" charset="0"/>
                <a:ea typeface="Calibri" panose="020F0502020204030204" pitchFamily="34" charset="0"/>
                <a:cs typeface="Cambria Math" panose="02040503050406030204" pitchFamily="18" charset="0"/>
              </a:rPr>
              <a:t>⁽</a:t>
            </a:r>
            <a:r>
              <a:rPr lang="en-US" sz="1400" dirty="0">
                <a:effectLst/>
                <a:latin typeface="Cambria" panose="02040503050406030204" pitchFamily="18" charset="0"/>
                <a:ea typeface="Calibri" panose="020F0502020204030204" pitchFamily="34" charset="0"/>
                <a:cs typeface="Verdana" panose="020B0604030504040204" pitchFamily="34" charset="0"/>
              </a:rPr>
              <a:t>⁵⁷</a:t>
            </a:r>
            <a:r>
              <a:rPr lang="en-US" sz="1400" dirty="0">
                <a:effectLst/>
                <a:latin typeface="Cambria" panose="02040503050406030204" pitchFamily="18" charset="0"/>
                <a:ea typeface="Calibri" panose="020F0502020204030204" pitchFamily="34" charset="0"/>
                <a:cs typeface="Cambria Math" panose="02040503050406030204" pitchFamily="18" charset="0"/>
              </a:rPr>
              <a:t>⁾.</a:t>
            </a:r>
            <a:r>
              <a:rPr lang="en-US" sz="1400" kern="1200" dirty="0">
                <a:effectLst/>
                <a:latin typeface="Cambria" panose="02040503050406030204" pitchFamily="18" charset="0"/>
                <a:ea typeface="Cambria" panose="02040503050406030204" pitchFamily="18" charset="0"/>
                <a:cs typeface="Arial" panose="020B0604020202020204" pitchFamily="34" charset="0"/>
              </a:rPr>
              <a:t> The pivotal goal of Expansion/Growth, then, must be the breaking down of its own barrier; the barrier that is formed by conformity with the authority of the opposing opinion of the Earth’s cosmological origin stabilized in fixed size; at the same time it must be proved that expansion occurs from the </a:t>
            </a:r>
            <a:r>
              <a:rPr lang="en-US" sz="1400" dirty="0">
                <a:latin typeface="Cambria" panose="02040503050406030204" pitchFamily="18" charset="0"/>
                <a:ea typeface="Cambria" panose="02040503050406030204" pitchFamily="18" charset="0"/>
                <a:cs typeface="Arial" panose="020B0604020202020204" pitchFamily="34" charset="0"/>
              </a:rPr>
              <a:t>internal factor of galactic processes during formation of the planetary systems. </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239033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09963-CB3D-482F-9321-F9BEC635B3DB}"/>
              </a:ext>
            </a:extLst>
          </p:cNvPr>
          <p:cNvSpPr>
            <a:spLocks noGrp="1"/>
          </p:cNvSpPr>
          <p:nvPr>
            <p:ph type="title"/>
          </p:nvPr>
        </p:nvSpPr>
        <p:spPr>
          <a:xfrm>
            <a:off x="322811" y="0"/>
            <a:ext cx="6086698" cy="628228"/>
          </a:xfrm>
        </p:spPr>
        <p:txBody>
          <a:bodyPr>
            <a:noAutofit/>
          </a:bodyPr>
          <a:lstStyle/>
          <a:p>
            <a:r>
              <a:rPr lang="en-US" sz="2400" i="0" dirty="0">
                <a:latin typeface="Arial Black" panose="020B0A04020102020204" pitchFamily="34" charset="0"/>
              </a:rPr>
              <a:t>   </a:t>
            </a:r>
            <a:r>
              <a:rPr lang="en-US" sz="1600" i="0" dirty="0">
                <a:latin typeface="Arial Black" panose="020B0A04020102020204" pitchFamily="34" charset="0"/>
              </a:rPr>
              <a:t>GROWTH OF THE OCEANIC CRUST</a:t>
            </a:r>
          </a:p>
        </p:txBody>
      </p:sp>
      <p:pic>
        <p:nvPicPr>
          <p:cNvPr id="4" name="Content Placeholder 3">
            <a:extLst>
              <a:ext uri="{FF2B5EF4-FFF2-40B4-BE49-F238E27FC236}">
                <a16:creationId xmlns:a16="http://schemas.microsoft.com/office/drawing/2014/main" id="{52E6A65F-36E1-428F-A58F-26291DDE234D}"/>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1520" y="1213048"/>
            <a:ext cx="5669280" cy="4297680"/>
          </a:xfrm>
          <a:prstGeom prst="rect">
            <a:avLst/>
          </a:prstGeom>
          <a:noFill/>
          <a:ln>
            <a:noFill/>
          </a:ln>
        </p:spPr>
      </p:pic>
      <p:sp>
        <p:nvSpPr>
          <p:cNvPr id="6" name="TextBox 5">
            <a:extLst>
              <a:ext uri="{FF2B5EF4-FFF2-40B4-BE49-F238E27FC236}">
                <a16:creationId xmlns:a16="http://schemas.microsoft.com/office/drawing/2014/main" id="{F504EC64-56D0-4461-B8B8-A11E8E134660}"/>
              </a:ext>
            </a:extLst>
          </p:cNvPr>
          <p:cNvSpPr txBox="1"/>
          <p:nvPr/>
        </p:nvSpPr>
        <p:spPr>
          <a:xfrm>
            <a:off x="322811" y="5794049"/>
            <a:ext cx="5773189" cy="452881"/>
          </a:xfrm>
          <a:prstGeom prst="rect">
            <a:avLst/>
          </a:prstGeom>
          <a:noFill/>
        </p:spPr>
        <p:txBody>
          <a:bodyPr wrap="square">
            <a:spAutoFit/>
          </a:bodyPr>
          <a:lstStyle/>
          <a:p>
            <a:pPr marL="0" marR="0" algn="just" fontAlgn="base">
              <a:lnSpc>
                <a:spcPct val="107000"/>
              </a:lnSpc>
              <a:spcBef>
                <a:spcPts val="0"/>
              </a:spcBef>
              <a:spcAft>
                <a:spcPts val="0"/>
              </a:spcAft>
            </a:pPr>
            <a:r>
              <a:rPr lang="en-US" sz="1050" dirty="0">
                <a:effectLst/>
                <a:latin typeface="Cambria" panose="02040503050406030204" pitchFamily="18" charset="0"/>
                <a:ea typeface="F"/>
                <a:cs typeface="Calibri" panose="020F0502020204030204" pitchFamily="34" charset="0"/>
              </a:rPr>
              <a:t>Fig. 2. Growth of Oceanic crust (lithosphere) during upcoming and stiffening magma of the sequential basalt belts, between the departing continents</a:t>
            </a:r>
            <a:r>
              <a:rPr lang="en-US" sz="1200" dirty="0">
                <a:effectLst/>
                <a:latin typeface="Cambria" panose="02040503050406030204" pitchFamily="18" charset="0"/>
                <a:ea typeface="F"/>
                <a:cs typeface="Calibri" panose="020F0502020204030204" pitchFamily="34"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0BEDEE9-4AEB-4A81-BD23-AE9DA1C29BEA}"/>
              </a:ext>
            </a:extLst>
          </p:cNvPr>
          <p:cNvSpPr txBox="1"/>
          <p:nvPr/>
        </p:nvSpPr>
        <p:spPr>
          <a:xfrm>
            <a:off x="6583383" y="681285"/>
            <a:ext cx="5077097" cy="6165855"/>
          </a:xfrm>
          <a:prstGeom prst="rect">
            <a:avLst/>
          </a:prstGeom>
          <a:noFill/>
        </p:spPr>
        <p:txBody>
          <a:bodyPr wrap="square">
            <a:spAutoFit/>
          </a:bodyPr>
          <a:lstStyle/>
          <a:p>
            <a:pPr marL="0" marR="0" algn="just" fontAlgn="base">
              <a:lnSpc>
                <a:spcPct val="107000"/>
              </a:lnSpc>
              <a:spcBef>
                <a:spcPts val="0"/>
              </a:spcBef>
              <a:spcAft>
                <a:spcPts val="0"/>
              </a:spcAft>
            </a:pPr>
            <a:r>
              <a:rPr lang="en-US" dirty="0">
                <a:effectLst/>
                <a:latin typeface="Cambria" panose="02040503050406030204" pitchFamily="18" charset="0"/>
                <a:ea typeface="Cambria" panose="02040503050406030204" pitchFamily="18" charset="0"/>
                <a:cs typeface="Calibri" panose="020F0502020204030204" pitchFamily="34" charset="0"/>
              </a:rPr>
              <a:t> </a:t>
            </a:r>
            <a:r>
              <a:rPr lang="en-US" sz="1600" b="1" dirty="0">
                <a:effectLst/>
                <a:latin typeface="Cambria" panose="02040503050406030204" pitchFamily="18" charset="0"/>
                <a:ea typeface="Cambria" panose="02040503050406030204" pitchFamily="18" charset="0"/>
                <a:cs typeface="Calibri" panose="020F0502020204030204" pitchFamily="34" charset="0"/>
              </a:rPr>
              <a:t>Here in Fig. 2 </a:t>
            </a:r>
            <a:r>
              <a:rPr lang="en-US" sz="1600" dirty="0">
                <a:effectLst/>
                <a:latin typeface="Cambria" panose="02040503050406030204" pitchFamily="18" charset="0"/>
                <a:ea typeface="Cambria" panose="02040503050406030204" pitchFamily="18" charset="0"/>
                <a:cs typeface="Calibri" panose="020F0502020204030204" pitchFamily="34" charset="0"/>
              </a:rPr>
              <a:t>is expressed the well-known ratio of the new oceanic mafic lithosphere (crust) </a:t>
            </a:r>
            <a:r>
              <a:rPr lang="en-US" sz="1600" i="1" dirty="0">
                <a:effectLst/>
                <a:latin typeface="Cambria" panose="02040503050406030204" pitchFamily="18" charset="0"/>
                <a:ea typeface="Cambria" panose="02040503050406030204" pitchFamily="18" charset="0"/>
                <a:cs typeface="Calibri" panose="020F0502020204030204" pitchFamily="34" charset="0"/>
              </a:rPr>
              <a:t>with top </a:t>
            </a:r>
            <a:r>
              <a:rPr lang="en-US" sz="1600" i="1" dirty="0">
                <a:latin typeface="Cambria" panose="02040503050406030204" pitchFamily="18" charset="0"/>
                <a:ea typeface="Cambria" panose="02040503050406030204" pitchFamily="18" charset="0"/>
                <a:cs typeface="Calibri" panose="020F0502020204030204" pitchFamily="34" charset="0"/>
              </a:rPr>
              <a:t>basalt</a:t>
            </a:r>
            <a:r>
              <a:rPr lang="en-US" sz="1600" i="1" dirty="0">
                <a:effectLst/>
                <a:latin typeface="Cambria" panose="02040503050406030204" pitchFamily="18" charset="0"/>
                <a:ea typeface="Cambria" panose="02040503050406030204" pitchFamily="18" charset="0"/>
                <a:cs typeface="Calibri" panose="020F0502020204030204" pitchFamily="34" charset="0"/>
              </a:rPr>
              <a:t> la</a:t>
            </a:r>
            <a:r>
              <a:rPr lang="en-US" sz="1600" dirty="0">
                <a:effectLst/>
                <a:latin typeface="Cambria" panose="02040503050406030204" pitchFamily="18" charset="0"/>
                <a:ea typeface="Cambria" panose="02040503050406030204" pitchFamily="18" charset="0"/>
                <a:cs typeface="Calibri" panose="020F0502020204030204" pitchFamily="34" charset="0"/>
              </a:rPr>
              <a:t>yer to old mafic layer </a:t>
            </a:r>
            <a:r>
              <a:rPr lang="en-US" sz="1600" i="1" dirty="0">
                <a:effectLst/>
                <a:latin typeface="Cambria" panose="02040503050406030204" pitchFamily="18" charset="0"/>
                <a:ea typeface="Cambria" panose="02040503050406030204" pitchFamily="18" charset="0"/>
                <a:cs typeface="Calibri" panose="020F0502020204030204" pitchFamily="34" charset="0"/>
              </a:rPr>
              <a:t>with top granitic layer</a:t>
            </a:r>
            <a:r>
              <a:rPr lang="en-US" sz="1600" dirty="0">
                <a:effectLst/>
                <a:latin typeface="Cambria" panose="02040503050406030204" pitchFamily="18" charset="0"/>
                <a:ea typeface="Cambria" panose="02040503050406030204" pitchFamily="18" charset="0"/>
                <a:cs typeface="Calibri" panose="020F0502020204030204" pitchFamily="34" charset="0"/>
              </a:rPr>
              <a:t> of drifting continents, 60%/40%. </a:t>
            </a:r>
          </a:p>
          <a:p>
            <a:pPr marL="0" marR="0" algn="just" fontAlgn="base">
              <a:lnSpc>
                <a:spcPct val="107000"/>
              </a:lnSpc>
              <a:spcBef>
                <a:spcPts val="0"/>
              </a:spcBef>
              <a:spcAft>
                <a:spcPts val="0"/>
              </a:spcAft>
            </a:pPr>
            <a:endParaRPr lang="en-US" sz="1600" dirty="0">
              <a:latin typeface="Cambria" panose="02040503050406030204" pitchFamily="18" charset="0"/>
              <a:ea typeface="Cambria" panose="02040503050406030204" pitchFamily="18" charset="0"/>
              <a:cs typeface="Calibri" panose="020F0502020204030204" pitchFamily="34" charset="0"/>
            </a:endParaRPr>
          </a:p>
          <a:p>
            <a:pPr marL="0" marR="0" algn="just" fontAlgn="base">
              <a:lnSpc>
                <a:spcPct val="107000"/>
              </a:lnSpc>
              <a:spcBef>
                <a:spcPts val="0"/>
              </a:spcBef>
              <a:spcAft>
                <a:spcPts val="0"/>
              </a:spcAft>
            </a:pPr>
            <a:r>
              <a:rPr lang="en-US" sz="1600" dirty="0">
                <a:latin typeface="Cambria" panose="02040503050406030204" pitchFamily="18" charset="0"/>
                <a:ea typeface="Cambria" panose="02040503050406030204" pitchFamily="18" charset="0"/>
                <a:cs typeface="Calibri" panose="020F0502020204030204" pitchFamily="34" charset="0"/>
              </a:rPr>
              <a:t>The continual growth of the ocean lithosphere by</a:t>
            </a:r>
            <a:r>
              <a:rPr lang="en-US" sz="1600" i="1" dirty="0">
                <a:effectLst/>
                <a:latin typeface="Cambria" panose="02040503050406030204" pitchFamily="18" charset="0"/>
                <a:ea typeface="Cambria" panose="02040503050406030204" pitchFamily="18" charset="0"/>
                <a:cs typeface="Calibri" panose="020F0502020204030204" pitchFamily="34" charset="0"/>
              </a:rPr>
              <a:t> upcoming and stiffening magma</a:t>
            </a:r>
            <a:r>
              <a:rPr lang="en-US" sz="1600" dirty="0">
                <a:effectLst/>
                <a:latin typeface="Cambria" panose="02040503050406030204" pitchFamily="18" charset="0"/>
                <a:ea typeface="Cambria" panose="02040503050406030204" pitchFamily="18" charset="0"/>
                <a:cs typeface="Calibri" panose="020F0502020204030204" pitchFamily="34" charset="0"/>
              </a:rPr>
              <a:t> cannot be a reversible process, as is expressed by mobile theory of </a:t>
            </a:r>
            <a:r>
              <a:rPr lang="en-US" sz="1600" dirty="0">
                <a:latin typeface="Cambria" panose="02040503050406030204" pitchFamily="18" charset="0"/>
                <a:ea typeface="Cambria" panose="02040503050406030204" pitchFamily="18" charset="0"/>
              </a:rPr>
              <a:t>Plate Tectonics</a:t>
            </a:r>
            <a:r>
              <a:rPr lang="en-US" sz="1600" dirty="0">
                <a:effectLst/>
                <a:latin typeface="Cambria" panose="02040503050406030204" pitchFamily="18" charset="0"/>
                <a:ea typeface="Cambria" panose="02040503050406030204" pitchFamily="18" charset="0"/>
                <a:cs typeface="Cambria Math" panose="02040503050406030204" pitchFamily="18" charset="0"/>
              </a:rPr>
              <a:t>⁽</a:t>
            </a:r>
            <a:r>
              <a:rPr lang="en-US" sz="1600" dirty="0">
                <a:effectLst/>
                <a:latin typeface="Cambria" panose="02040503050406030204" pitchFamily="18" charset="0"/>
                <a:ea typeface="Cambria" panose="02040503050406030204" pitchFamily="18" charset="0"/>
                <a:cs typeface="Verdana" panose="020B0604030504040204" pitchFamily="34" charset="0"/>
              </a:rPr>
              <a:t>⁹</a:t>
            </a:r>
            <a:r>
              <a:rPr lang="en-US" sz="1600" dirty="0">
                <a:effectLst/>
                <a:latin typeface="Cambria" panose="02040503050406030204" pitchFamily="18" charset="0"/>
                <a:ea typeface="Cambria" panose="02040503050406030204" pitchFamily="18" charset="0"/>
                <a:cs typeface="Cambria Math" panose="02040503050406030204" pitchFamily="18" charset="0"/>
              </a:rPr>
              <a:t>⁾⁽</a:t>
            </a:r>
            <a:r>
              <a:rPr lang="en-US" sz="1600" dirty="0">
                <a:effectLst/>
                <a:latin typeface="Cambria" panose="02040503050406030204" pitchFamily="18" charset="0"/>
                <a:ea typeface="Cambria" panose="02040503050406030204" pitchFamily="18" charset="0"/>
                <a:cs typeface="Verdana" panose="020B0604030504040204" pitchFamily="34" charset="0"/>
              </a:rPr>
              <a:t>⁶</a:t>
            </a:r>
            <a:r>
              <a:rPr lang="en-US" sz="1600" dirty="0">
                <a:effectLst/>
                <a:latin typeface="Cambria" panose="02040503050406030204" pitchFamily="18" charset="0"/>
                <a:ea typeface="Cambria" panose="02040503050406030204" pitchFamily="18" charset="0"/>
                <a:cs typeface="Calibri" panose="020F0502020204030204" pitchFamily="34" charset="0"/>
              </a:rPr>
              <a:t>⁰</a:t>
            </a:r>
            <a:r>
              <a:rPr lang="en-US" sz="1600" dirty="0">
                <a:effectLst/>
                <a:latin typeface="Cambria" panose="02040503050406030204" pitchFamily="18" charset="0"/>
                <a:ea typeface="Cambria" panose="02040503050406030204" pitchFamily="18" charset="0"/>
                <a:cs typeface="Cambria Math" panose="02040503050406030204" pitchFamily="18" charset="0"/>
              </a:rPr>
              <a:t>⁾, and by criticism of the other new immobile theories</a:t>
            </a:r>
            <a:r>
              <a:rPr lang="sq-AL" sz="1600" kern="1200" dirty="0">
                <a:solidFill>
                  <a:srgbClr val="000000"/>
                </a:solidFill>
                <a:effectLst/>
                <a:latin typeface="Cambria" panose="02040503050406030204" pitchFamily="18" charset="0"/>
                <a:ea typeface="Cambria" panose="02040503050406030204" pitchFamily="18" charset="0"/>
                <a:cs typeface="Cambria Math" panose="02040503050406030204" pitchFamily="18" charset="0"/>
              </a:rPr>
              <a:t>⁽</a:t>
            </a:r>
            <a:r>
              <a:rPr lang="sq-AL" sz="160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²</a:t>
            </a:r>
            <a:r>
              <a:rPr lang="sq-AL" sz="1600" kern="1200" dirty="0">
                <a:solidFill>
                  <a:srgbClr val="000000"/>
                </a:solidFill>
                <a:effectLst/>
                <a:latin typeface="Cambria" panose="02040503050406030204" pitchFamily="18" charset="0"/>
                <a:ea typeface="Cambria" panose="02040503050406030204" pitchFamily="18" charset="0"/>
                <a:cs typeface="Verdana" panose="020B0604030504040204" pitchFamily="34" charset="0"/>
              </a:rPr>
              <a:t>⁹</a:t>
            </a:r>
            <a:r>
              <a:rPr lang="sq-AL" sz="1600" kern="1200" dirty="0">
                <a:solidFill>
                  <a:srgbClr val="000000"/>
                </a:solidFill>
                <a:effectLst/>
                <a:latin typeface="Cambria" panose="02040503050406030204" pitchFamily="18" charset="0"/>
                <a:ea typeface="Cambria" panose="02040503050406030204" pitchFamily="18" charset="0"/>
                <a:cs typeface="Cambria Math" panose="02040503050406030204" pitchFamily="18" charset="0"/>
              </a:rPr>
              <a:t>⁾</a:t>
            </a:r>
            <a:r>
              <a:rPr lang="sq-AL" sz="1600" kern="1200" spc="-10" baseline="30000" dirty="0">
                <a:solidFill>
                  <a:srgbClr val="000000"/>
                </a:solidFill>
                <a:effectLst/>
                <a:latin typeface="Calibri" panose="020F0502020204030204" pitchFamily="34" charset="0"/>
                <a:ea typeface="Cambria" panose="02040503050406030204" pitchFamily="18" charset="0"/>
              </a:rPr>
              <a:t>,</a:t>
            </a:r>
            <a:r>
              <a:rPr lang="sq-AL" sz="1600" kern="1200" dirty="0">
                <a:solidFill>
                  <a:srgbClr val="000000"/>
                </a:solidFill>
                <a:effectLst/>
                <a:latin typeface="Cambria" panose="02040503050406030204" pitchFamily="18" charset="0"/>
                <a:ea typeface="Cambria" panose="02040503050406030204" pitchFamily="18" charset="0"/>
                <a:cs typeface="Cambria Math" panose="02040503050406030204" pitchFamily="18" charset="0"/>
              </a:rPr>
              <a:t>⁽</a:t>
            </a:r>
            <a:r>
              <a:rPr lang="sq-AL" sz="160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³</a:t>
            </a:r>
            <a:r>
              <a:rPr lang="sq-AL" sz="1600" kern="1200" dirty="0">
                <a:solidFill>
                  <a:srgbClr val="000000"/>
                </a:solidFill>
                <a:effectLst/>
                <a:latin typeface="Cambria" panose="02040503050406030204" pitchFamily="18" charset="0"/>
                <a:ea typeface="Cambria" panose="02040503050406030204" pitchFamily="18" charset="0"/>
                <a:cs typeface="Verdana" panose="020B0604030504040204" pitchFamily="34" charset="0"/>
              </a:rPr>
              <a:t>⁹</a:t>
            </a:r>
            <a:r>
              <a:rPr lang="sq-AL" sz="1600" kern="1200" dirty="0">
                <a:solidFill>
                  <a:srgbClr val="000000"/>
                </a:solidFill>
                <a:effectLst/>
                <a:latin typeface="Cambria" panose="02040503050406030204" pitchFamily="18" charset="0"/>
                <a:ea typeface="Cambria" panose="02040503050406030204" pitchFamily="18" charset="0"/>
                <a:cs typeface="Cambria Math" panose="02040503050406030204" pitchFamily="18" charset="0"/>
              </a:rPr>
              <a:t>⁾</a:t>
            </a:r>
            <a:r>
              <a:rPr lang="sq-AL" sz="1600" kern="1200" spc="-10" baseline="30000" dirty="0">
                <a:solidFill>
                  <a:srgbClr val="000000"/>
                </a:solidFill>
                <a:effectLst/>
                <a:latin typeface="Calibri" panose="020F0502020204030204" pitchFamily="34" charset="0"/>
                <a:ea typeface="Cambria" panose="02040503050406030204" pitchFamily="18" charset="0"/>
              </a:rPr>
              <a:t>,</a:t>
            </a:r>
            <a:r>
              <a:rPr lang="sq-AL" sz="1600" kern="1200" dirty="0">
                <a:solidFill>
                  <a:srgbClr val="000000"/>
                </a:solidFill>
                <a:effectLst/>
                <a:latin typeface="Cambria Math" panose="02040503050406030204" pitchFamily="18" charset="0"/>
                <a:ea typeface="Cambria" panose="02040503050406030204" pitchFamily="18" charset="0"/>
                <a:cs typeface="Cambria Math" panose="02040503050406030204" pitchFamily="18" charset="0"/>
              </a:rPr>
              <a:t>⁽⁴⁸⁾</a:t>
            </a:r>
            <a:r>
              <a:rPr lang="sq-AL" sz="1600" kern="1200" spc="-10" baseline="30000" dirty="0">
                <a:solidFill>
                  <a:srgbClr val="000000"/>
                </a:solidFill>
                <a:effectLst/>
                <a:latin typeface="Calibri" panose="020F0502020204030204" pitchFamily="34" charset="0"/>
                <a:ea typeface="Cambria" panose="02040503050406030204" pitchFamily="18" charset="0"/>
              </a:rPr>
              <a:t>,</a:t>
            </a:r>
            <a:r>
              <a:rPr lang="sq-AL" sz="1600" kern="1200" dirty="0">
                <a:solidFill>
                  <a:srgbClr val="000000"/>
                </a:solidFill>
                <a:effectLst/>
                <a:latin typeface="Cambria" panose="02040503050406030204" pitchFamily="18" charset="0"/>
                <a:ea typeface="Cambria" panose="02040503050406030204" pitchFamily="18" charset="0"/>
                <a:cs typeface="Cambria Math" panose="02040503050406030204" pitchFamily="18" charset="0"/>
              </a:rPr>
              <a:t>⁽</a:t>
            </a:r>
            <a:r>
              <a:rPr lang="sq-AL" sz="1600" kern="1200" dirty="0">
                <a:solidFill>
                  <a:srgbClr val="000000"/>
                </a:solidFill>
                <a:effectLst/>
                <a:latin typeface="Cambria" panose="02040503050406030204" pitchFamily="18" charset="0"/>
                <a:ea typeface="Cambria" panose="02040503050406030204" pitchFamily="18" charset="0"/>
                <a:cs typeface="Verdana" panose="020B0604030504040204" pitchFamily="34" charset="0"/>
              </a:rPr>
              <a:t>⁵</a:t>
            </a:r>
            <a:r>
              <a:rPr lang="sq-AL" sz="1600" kern="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³</a:t>
            </a:r>
            <a:r>
              <a:rPr lang="sq-AL" sz="1600" kern="1200" dirty="0">
                <a:solidFill>
                  <a:srgbClr val="000000"/>
                </a:solidFill>
                <a:effectLst/>
                <a:latin typeface="Cambria" panose="02040503050406030204" pitchFamily="18" charset="0"/>
                <a:ea typeface="Cambria" panose="02040503050406030204" pitchFamily="18" charset="0"/>
                <a:cs typeface="Cambria Math" panose="02040503050406030204" pitchFamily="18" charset="0"/>
              </a:rPr>
              <a:t>⁾</a:t>
            </a:r>
            <a:r>
              <a:rPr lang="sq-AL" sz="1600" kern="1200" spc="-10" baseline="300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t>
            </a:r>
            <a:r>
              <a:rPr lang="sq-AL" sz="1600" kern="1200" dirty="0">
                <a:solidFill>
                  <a:srgbClr val="000000"/>
                </a:solidFill>
                <a:effectLst/>
                <a:latin typeface="Cambria" panose="02040503050406030204" pitchFamily="18" charset="0"/>
                <a:ea typeface="Cambria" panose="02040503050406030204" pitchFamily="18" charset="0"/>
                <a:cs typeface="Cambria Math" panose="02040503050406030204" pitchFamily="18" charset="0"/>
              </a:rPr>
              <a:t>⁽</a:t>
            </a:r>
            <a:r>
              <a:rPr lang="sq-AL" sz="1600" kern="1200" dirty="0">
                <a:solidFill>
                  <a:srgbClr val="000000"/>
                </a:solidFill>
                <a:effectLst/>
                <a:latin typeface="Cambria" panose="02040503050406030204" pitchFamily="18" charset="0"/>
                <a:ea typeface="Cambria" panose="02040503050406030204" pitchFamily="18" charset="0"/>
                <a:cs typeface="Verdana" panose="020B0604030504040204" pitchFamily="34" charset="0"/>
              </a:rPr>
              <a:t>⁵⁷</a:t>
            </a:r>
            <a:r>
              <a:rPr lang="sq-AL" sz="1600" kern="1200" dirty="0">
                <a:solidFill>
                  <a:srgbClr val="000000"/>
                </a:solidFill>
                <a:effectLst/>
                <a:latin typeface="Cambria" panose="02040503050406030204" pitchFamily="18" charset="0"/>
                <a:ea typeface="Cambria" panose="02040503050406030204" pitchFamily="18" charset="0"/>
                <a:cs typeface="Cambria Math" panose="02040503050406030204" pitchFamily="18" charset="0"/>
              </a:rPr>
              <a:t>⁾</a:t>
            </a:r>
            <a:r>
              <a:rPr lang="en-US" sz="1600" dirty="0">
                <a:effectLst/>
                <a:latin typeface="Cambria" panose="02040503050406030204" pitchFamily="18" charset="0"/>
                <a:ea typeface="Cambria" panose="02040503050406030204" pitchFamily="18" charset="0"/>
                <a:cs typeface="Cambria Math" panose="02040503050406030204" pitchFamily="18" charset="0"/>
              </a:rPr>
              <a:t>, still  by supporters of</a:t>
            </a:r>
            <a:r>
              <a:rPr lang="en-US" sz="1600" i="1" dirty="0">
                <a:effectLst/>
                <a:latin typeface="Cambria" panose="02040503050406030204" pitchFamily="18" charset="0"/>
                <a:ea typeface="Cambria" panose="02040503050406030204" pitchFamily="18" charset="0"/>
                <a:cs typeface="Cambria Math" panose="02040503050406030204" pitchFamily="18" charset="0"/>
              </a:rPr>
              <a:t> </a:t>
            </a:r>
            <a:r>
              <a:rPr lang="en-US" sz="1600" i="1" dirty="0" err="1">
                <a:effectLst/>
                <a:latin typeface="Cambria" panose="02040503050406030204" pitchFamily="18" charset="0"/>
                <a:ea typeface="Cambria" panose="02040503050406030204" pitchFamily="18" charset="0"/>
                <a:cs typeface="Cambria Math" panose="02040503050406030204" pitchFamily="18" charset="0"/>
              </a:rPr>
              <a:t>oceanisation</a:t>
            </a:r>
            <a:r>
              <a:rPr lang="en-US" sz="1600" i="1" dirty="0">
                <a:effectLst/>
                <a:latin typeface="Cambria" panose="02040503050406030204" pitchFamily="18" charset="0"/>
                <a:ea typeface="Cambria" panose="02040503050406030204" pitchFamily="18" charset="0"/>
                <a:cs typeface="Cambria Math" panose="02040503050406030204" pitchFamily="18" charset="0"/>
              </a:rPr>
              <a:t> </a:t>
            </a:r>
            <a:r>
              <a:rPr lang="en-US" sz="1600" dirty="0">
                <a:effectLst/>
                <a:latin typeface="Cambria" panose="02040503050406030204" pitchFamily="18" charset="0"/>
                <a:ea typeface="Cambria" panose="02040503050406030204" pitchFamily="18" charset="0"/>
                <a:cs typeface="Cambria Math" panose="02040503050406030204" pitchFamily="18" charset="0"/>
              </a:rPr>
              <a:t>of the global continental crust. </a:t>
            </a:r>
          </a:p>
          <a:p>
            <a:pPr marL="0" marR="0" algn="just" fontAlgn="base">
              <a:lnSpc>
                <a:spcPct val="107000"/>
              </a:lnSpc>
              <a:spcBef>
                <a:spcPts val="0"/>
              </a:spcBef>
              <a:spcAft>
                <a:spcPts val="0"/>
              </a:spcAft>
            </a:pPr>
            <a:endParaRPr lang="en-US" sz="1600" i="1" dirty="0">
              <a:effectLst/>
              <a:latin typeface="Cambria" panose="02040503050406030204" pitchFamily="18" charset="0"/>
              <a:ea typeface="Cambria" panose="02040503050406030204" pitchFamily="18" charset="0"/>
              <a:cs typeface="Cambria Math" panose="02040503050406030204" pitchFamily="18" charset="0"/>
            </a:endParaRPr>
          </a:p>
          <a:p>
            <a:pPr marL="0" marR="0" algn="just" fontAlgn="base">
              <a:lnSpc>
                <a:spcPct val="107000"/>
              </a:lnSpc>
              <a:spcBef>
                <a:spcPts val="0"/>
              </a:spcBef>
              <a:spcAft>
                <a:spcPts val="0"/>
              </a:spcAft>
            </a:pPr>
            <a:r>
              <a:rPr lang="en-US" sz="1600" i="1" dirty="0">
                <a:effectLst/>
                <a:latin typeface="Cambria" panose="02040503050406030204" pitchFamily="18" charset="0"/>
                <a:ea typeface="Cambria" panose="02040503050406030204" pitchFamily="18" charset="0"/>
                <a:cs typeface="Cambria Math" panose="02040503050406030204" pitchFamily="18" charset="0"/>
              </a:rPr>
              <a:t>On </a:t>
            </a:r>
            <a:r>
              <a:rPr lang="en-US" sz="1600" dirty="0">
                <a:effectLst/>
                <a:latin typeface="Cambria" panose="02040503050406030204" pitchFamily="18" charset="0"/>
                <a:ea typeface="Cambria" panose="02040503050406030204" pitchFamily="18" charset="0"/>
                <a:cs typeface="Cambria Math" panose="02040503050406030204" pitchFamily="18" charset="0"/>
              </a:rPr>
              <a:t>contrary, this is irreversible phenomenon </a:t>
            </a:r>
            <a:r>
              <a:rPr lang="en-US" sz="1600" dirty="0">
                <a:effectLst/>
                <a:latin typeface="Cambria" panose="02040503050406030204" pitchFamily="18" charset="0"/>
                <a:ea typeface="Cambria" panose="02040503050406030204" pitchFamily="18" charset="0"/>
                <a:cs typeface="Calibri" panose="020F0502020204030204" pitchFamily="34" charset="0"/>
              </a:rPr>
              <a:t>points to continuity of magma production in the Earth’s interiors from the galactic factor, exactly, as it was determined by m</a:t>
            </a:r>
            <a:r>
              <a:rPr lang="en-US" sz="1600" dirty="0">
                <a:latin typeface="Cambria" panose="02040503050406030204" pitchFamily="18" charset="0"/>
                <a:ea typeface="Cambria" panose="02040503050406030204" pitchFamily="18" charset="0"/>
                <a:cs typeface="Calibri" panose="020F0502020204030204" pitchFamily="34" charset="0"/>
              </a:rPr>
              <a:t>e</a:t>
            </a:r>
            <a:r>
              <a:rPr lang="en-US" sz="1600" dirty="0">
                <a:effectLst/>
                <a:latin typeface="Cambria" panose="02040503050406030204" pitchFamily="18" charset="0"/>
                <a:ea typeface="Cambria" panose="02040503050406030204" pitchFamily="18" charset="0"/>
                <a:cs typeface="Calibri" panose="020F0502020204030204" pitchFamily="34" charset="0"/>
              </a:rPr>
              <a:t>, an ultrathin, ultra-dense </a:t>
            </a:r>
            <a:r>
              <a:rPr lang="en-US" sz="1600" b="1" dirty="0">
                <a:effectLst/>
                <a:latin typeface="Cambria" panose="02040503050406030204" pitchFamily="18" charset="0"/>
                <a:ea typeface="Cambria" panose="02040503050406030204" pitchFamily="18" charset="0"/>
                <a:cs typeface="Calibri" panose="020F0502020204030204" pitchFamily="34" charset="0"/>
              </a:rPr>
              <a:t>core kernel</a:t>
            </a:r>
            <a:r>
              <a:rPr lang="en-US" sz="1600" dirty="0">
                <a:effectLst/>
                <a:latin typeface="Cambria" panose="02040503050406030204" pitchFamily="18" charset="0"/>
                <a:ea typeface="Cambria" panose="02040503050406030204" pitchFamily="18" charset="0"/>
                <a:cs typeface="Calibri" panose="020F0502020204030204" pitchFamily="34" charset="0"/>
              </a:rPr>
              <a:t> in spontaneous disintegration in ultra-particles of the wave-corpuscular fluxes of energy, and in components of the atom’s nucleons and their molecules, that </a:t>
            </a:r>
            <a:r>
              <a:rPr lang="en-US" sz="1600" b="1" dirty="0">
                <a:effectLst/>
                <a:latin typeface="Cambria" panose="02040503050406030204" pitchFamily="18" charset="0"/>
                <a:ea typeface="Cambria" panose="02040503050406030204" pitchFamily="18" charset="0"/>
                <a:cs typeface="Calibri" panose="020F0502020204030204" pitchFamily="34" charset="0"/>
              </a:rPr>
              <a:t>causes the growth of all Earth’s center-spherical layers</a:t>
            </a:r>
            <a:r>
              <a:rPr lang="en-US" sz="1600" dirty="0">
                <a:effectLst/>
                <a:latin typeface="Cambria" panose="02040503050406030204" pitchFamily="18" charset="0"/>
                <a:ea typeface="Cambria" panose="02040503050406030204" pitchFamily="18" charset="0"/>
                <a:cs typeface="Calibri" panose="020F0502020204030204" pitchFamily="34" charset="0"/>
              </a:rPr>
              <a:t>, manifested in surface by lithosphere growth as superficial appearance of the growth process that occurs inside.</a:t>
            </a:r>
            <a:r>
              <a:rPr lang="en-US" sz="1600" dirty="0">
                <a:effectLst/>
                <a:latin typeface="Cambria" panose="02040503050406030204" pitchFamily="18" charset="0"/>
                <a:ea typeface="Cambria" panose="02040503050406030204" pitchFamily="18" charset="0"/>
                <a:cs typeface="F"/>
              </a:rPr>
              <a:t>    </a:t>
            </a:r>
            <a:endParaRPr lang="en-US"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04364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F37A2-314D-4EED-A997-92F66D57D327}"/>
              </a:ext>
            </a:extLst>
          </p:cNvPr>
          <p:cNvSpPr>
            <a:spLocks noGrp="1"/>
          </p:cNvSpPr>
          <p:nvPr>
            <p:ph type="title"/>
          </p:nvPr>
        </p:nvSpPr>
        <p:spPr>
          <a:xfrm>
            <a:off x="0" y="23019"/>
            <a:ext cx="11937076" cy="706824"/>
          </a:xfrm>
        </p:spPr>
        <p:txBody>
          <a:bodyPr>
            <a:normAutofit fontScale="90000"/>
          </a:bodyPr>
          <a:lstStyle/>
          <a:p>
            <a:pPr marL="0" marR="0">
              <a:lnSpc>
                <a:spcPct val="107000"/>
              </a:lnSpc>
              <a:spcBef>
                <a:spcPts val="0"/>
              </a:spcBef>
              <a:spcAft>
                <a:spcPts val="0"/>
              </a:spcAft>
            </a:pPr>
            <a:r>
              <a:rPr lang="en-US" sz="2400" b="1" i="0" dirty="0">
                <a:solidFill>
                  <a:srgbClr val="00000A"/>
                </a:solidFill>
                <a:effectLst/>
                <a:latin typeface="Arial Black" panose="020B0A04020102020204" pitchFamily="34" charset="0"/>
                <a:ea typeface="Calibri" panose="020F0502020204030204" pitchFamily="34" charset="0"/>
                <a:cs typeface="Times New Roman" panose="02020603050405020304" pitchFamily="18" charset="0"/>
              </a:rPr>
              <a:t>      </a:t>
            </a:r>
            <a:r>
              <a:rPr lang="en-US" sz="2000" i="0" dirty="0">
                <a:solidFill>
                  <a:srgbClr val="00000A"/>
                </a:solidFill>
                <a:effectLst/>
                <a:latin typeface="Arial Black" panose="020B0A04020102020204" pitchFamily="34" charset="0"/>
                <a:ea typeface="Calibri" panose="020F0502020204030204" pitchFamily="34" charset="0"/>
                <a:cs typeface="Times New Roman" panose="02020603050405020304" pitchFamily="18" charset="0"/>
              </a:rPr>
              <a:t>Formation of the </a:t>
            </a:r>
            <a:r>
              <a:rPr lang="en-US" sz="2000" i="0" dirty="0" err="1">
                <a:solidFill>
                  <a:srgbClr val="00000A"/>
                </a:solidFill>
                <a:latin typeface="Arial Black" panose="020B0A04020102020204" pitchFamily="34" charset="0"/>
                <a:ea typeface="Calibri" panose="020F0502020204030204" pitchFamily="34" charset="0"/>
                <a:cs typeface="Times New Roman" panose="02020603050405020304" pitchFamily="18" charset="0"/>
              </a:rPr>
              <a:t>O</a:t>
            </a:r>
            <a:r>
              <a:rPr lang="en-US" sz="2000" i="0" dirty="0" err="1">
                <a:solidFill>
                  <a:srgbClr val="00000A"/>
                </a:solidFill>
                <a:effectLst/>
                <a:latin typeface="Arial Black" panose="020B0A04020102020204" pitchFamily="34" charset="0"/>
                <a:ea typeface="Calibri" panose="020F0502020204030204" pitchFamily="34" charset="0"/>
                <a:cs typeface="Times New Roman" panose="02020603050405020304" pitchFamily="18" charset="0"/>
              </a:rPr>
              <a:t>philites</a:t>
            </a:r>
            <a:r>
              <a:rPr lang="en-US" sz="2000" i="0" dirty="0">
                <a:solidFill>
                  <a:srgbClr val="00000A"/>
                </a:solidFill>
                <a:effectLst/>
                <a:latin typeface="Arial Black" panose="020B0A04020102020204" pitchFamily="34" charset="0"/>
                <a:ea typeface="Calibri" panose="020F0502020204030204" pitchFamily="34" charset="0"/>
                <a:cs typeface="Times New Roman" panose="02020603050405020304" pitchFamily="18" charset="0"/>
              </a:rPr>
              <a:t> in </a:t>
            </a:r>
            <a:r>
              <a:rPr lang="en-US" sz="2000" i="0" dirty="0" err="1">
                <a:solidFill>
                  <a:srgbClr val="00000A"/>
                </a:solidFill>
                <a:effectLst/>
                <a:latin typeface="Arial Black" panose="020B0A04020102020204" pitchFamily="34" charset="0"/>
                <a:ea typeface="Calibri" panose="020F0502020204030204" pitchFamily="34" charset="0"/>
                <a:cs typeface="Times New Roman" panose="02020603050405020304" pitchFamily="18" charset="0"/>
              </a:rPr>
              <a:t>Albanides</a:t>
            </a:r>
            <a:r>
              <a:rPr lang="en-US" sz="2000" i="0" dirty="0">
                <a:solidFill>
                  <a:srgbClr val="00000A"/>
                </a:solidFill>
                <a:latin typeface="Arial Black" panose="020B0A04020102020204" pitchFamily="34" charset="0"/>
                <a:ea typeface="Calibri" panose="020F0502020204030204" pitchFamily="34" charset="0"/>
                <a:cs typeface="Times New Roman" panose="02020603050405020304" pitchFamily="18" charset="0"/>
              </a:rPr>
              <a:t> </a:t>
            </a:r>
            <a:r>
              <a:rPr lang="en-US" sz="2000" i="0" dirty="0">
                <a:solidFill>
                  <a:srgbClr val="00000A"/>
                </a:solidFill>
                <a:effectLst/>
                <a:latin typeface="Arial Black" panose="020B0A04020102020204" pitchFamily="34" charset="0"/>
                <a:ea typeface="Calibri" panose="020F0502020204030204" pitchFamily="34" charset="0"/>
                <a:cs typeface="Times New Roman" panose="02020603050405020304" pitchFamily="18" charset="0"/>
              </a:rPr>
              <a:t>as Sample of Earth’s </a:t>
            </a:r>
            <a:r>
              <a:rPr lang="en-US" sz="2000" i="0" dirty="0" err="1">
                <a:solidFill>
                  <a:srgbClr val="00000A"/>
                </a:solidFill>
                <a:effectLst/>
                <a:latin typeface="Arial Black" panose="020B0A04020102020204" pitchFamily="34" charset="0"/>
                <a:ea typeface="Calibri" panose="020F0502020204030204" pitchFamily="34" charset="0"/>
                <a:cs typeface="Times New Roman" panose="02020603050405020304" pitchFamily="18" charset="0"/>
              </a:rPr>
              <a:t>Permmanent</a:t>
            </a:r>
            <a:r>
              <a:rPr lang="en-US" sz="2000" i="0" dirty="0">
                <a:solidFill>
                  <a:srgbClr val="00000A"/>
                </a:solidFill>
                <a:effectLst/>
                <a:latin typeface="Arial Black" panose="020B0A04020102020204" pitchFamily="34" charset="0"/>
                <a:ea typeface="Calibri" panose="020F0502020204030204" pitchFamily="34" charset="0"/>
                <a:cs typeface="Times New Roman" panose="02020603050405020304" pitchFamily="18" charset="0"/>
              </a:rPr>
              <a:t> Growth</a:t>
            </a:r>
            <a:endParaRPr lang="en-US" sz="2000" dirty="0"/>
          </a:p>
        </p:txBody>
      </p:sp>
      <p:pic>
        <p:nvPicPr>
          <p:cNvPr id="4" name="Content Placeholder 3">
            <a:extLst>
              <a:ext uri="{FF2B5EF4-FFF2-40B4-BE49-F238E27FC236}">
                <a16:creationId xmlns:a16="http://schemas.microsoft.com/office/drawing/2014/main" id="{0A2C3095-0A5B-4303-AE76-EDD97EC2D323}"/>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411" y="649584"/>
            <a:ext cx="5340127" cy="5257442"/>
          </a:xfrm>
          <a:prstGeom prst="rect">
            <a:avLst/>
          </a:prstGeom>
          <a:noFill/>
          <a:ln>
            <a:noFill/>
          </a:ln>
        </p:spPr>
      </p:pic>
      <p:sp>
        <p:nvSpPr>
          <p:cNvPr id="5" name="TextBox 4">
            <a:extLst>
              <a:ext uri="{FF2B5EF4-FFF2-40B4-BE49-F238E27FC236}">
                <a16:creationId xmlns:a16="http://schemas.microsoft.com/office/drawing/2014/main" id="{24E3C8FA-8A63-46B6-88E2-90E6D05D1997}"/>
              </a:ext>
            </a:extLst>
          </p:cNvPr>
          <p:cNvSpPr txBox="1"/>
          <p:nvPr/>
        </p:nvSpPr>
        <p:spPr>
          <a:xfrm>
            <a:off x="6802194" y="873098"/>
            <a:ext cx="4490207" cy="6001643"/>
          </a:xfrm>
          <a:prstGeom prst="rect">
            <a:avLst/>
          </a:prstGeom>
          <a:noFill/>
        </p:spPr>
        <p:txBody>
          <a:bodyPr wrap="square">
            <a:spAutoFit/>
          </a:bodyPr>
          <a:lstStyle/>
          <a:p>
            <a:pPr marL="0" marR="0" algn="just">
              <a:spcBef>
                <a:spcPts val="0"/>
              </a:spcBef>
              <a:spcAft>
                <a:spcPts val="0"/>
              </a:spcAft>
            </a:pPr>
            <a:r>
              <a:rPr lang="en-US" sz="1600" dirty="0">
                <a:effectLst/>
                <a:latin typeface="Cambria" panose="02040503050406030204" pitchFamily="18" charset="0"/>
                <a:ea typeface="Cambria" panose="02040503050406030204" pitchFamily="18" charset="0"/>
                <a:cs typeface="Arial" panose="020B0604020202020204" pitchFamily="34" charset="0"/>
              </a:rPr>
              <a:t>The </a:t>
            </a:r>
            <a:r>
              <a:rPr lang="en-US" sz="1600" i="1" dirty="0">
                <a:effectLst/>
                <a:latin typeface="Cambria" panose="02040503050406030204" pitchFamily="18" charset="0"/>
                <a:ea typeface="Cambria" panose="02040503050406030204" pitchFamily="18" charset="0"/>
                <a:cs typeface="Arial" panose="020B0604020202020204" pitchFamily="34" charset="0"/>
              </a:rPr>
              <a:t>mafic crust is actually formed as </a:t>
            </a:r>
            <a:r>
              <a:rPr lang="en-US" sz="1600" dirty="0">
                <a:effectLst/>
                <a:latin typeface="Cambria" panose="02040503050406030204" pitchFamily="18" charset="0"/>
                <a:ea typeface="Cambria" panose="02040503050406030204" pitchFamily="18" charset="0"/>
                <a:cs typeface="Arial" panose="020B0604020202020204" pitchFamily="34" charset="0"/>
              </a:rPr>
              <a:t>ophiolitic rocks along rift valley⁽¹²⁾</a:t>
            </a:r>
            <a:r>
              <a:rPr lang="en-US" sz="1600" spc="-10" baseline="30000" dirty="0">
                <a:effectLst/>
                <a:latin typeface="Cambria" panose="02040503050406030204" pitchFamily="18" charset="0"/>
                <a:ea typeface="Cambria" panose="02040503050406030204" pitchFamily="18" charset="0"/>
                <a:cs typeface="Arial" panose="020B0604020202020204" pitchFamily="34" charset="0"/>
              </a:rPr>
              <a:t>,</a:t>
            </a:r>
            <a:r>
              <a:rPr lang="en-US" sz="1600" dirty="0">
                <a:effectLst/>
                <a:latin typeface="Cambria" panose="02040503050406030204" pitchFamily="18" charset="0"/>
                <a:ea typeface="Cambria" panose="02040503050406030204" pitchFamily="18" charset="0"/>
                <a:cs typeface="Arial" panose="020B0604020202020204" pitchFamily="34" charset="0"/>
              </a:rPr>
              <a:t>⁽⁴⁷⁾ of entire oceanic crust. Similarly, the penetration of the mafic mass forming </a:t>
            </a:r>
            <a:r>
              <a:rPr lang="en-US" sz="1600" b="1" dirty="0">
                <a:effectLst/>
                <a:latin typeface="Cambria" panose="02040503050406030204" pitchFamily="18" charset="0"/>
                <a:ea typeface="Cambria" panose="02040503050406030204" pitchFamily="18" charset="0"/>
                <a:cs typeface="Arial" panose="020B0604020202020204" pitchFamily="34" charset="0"/>
              </a:rPr>
              <a:t>ophiolite belts </a:t>
            </a:r>
            <a:r>
              <a:rPr lang="en-US" sz="1600" dirty="0">
                <a:effectLst/>
                <a:latin typeface="Cambria" panose="02040503050406030204" pitchFamily="18" charset="0"/>
                <a:ea typeface="Cambria" panose="02040503050406030204" pitchFamily="18" charset="0"/>
                <a:cs typeface="Arial" panose="020B0604020202020204" pitchFamily="34" charset="0"/>
              </a:rPr>
              <a:t>also without top granitic layer within the crust of continents is widely expressed phenomenon in all continents</a:t>
            </a:r>
            <a:r>
              <a:rPr lang="en-US" sz="1600" dirty="0">
                <a:latin typeface="Cambria" panose="02040503050406030204" pitchFamily="18" charset="0"/>
                <a:ea typeface="Cambria" panose="02040503050406030204" pitchFamily="18" charset="0"/>
                <a:cs typeface="Arial" panose="020B0604020202020204" pitchFamily="34" charset="0"/>
              </a:rPr>
              <a:t>*. T</a:t>
            </a:r>
            <a:r>
              <a:rPr lang="en-US" sz="1600" dirty="0">
                <a:effectLst/>
                <a:latin typeface="Cambria" panose="02040503050406030204" pitchFamily="18" charset="0"/>
                <a:ea typeface="Cambria" panose="02040503050406030204" pitchFamily="18" charset="0"/>
                <a:cs typeface="Arial" panose="020B0604020202020204" pitchFamily="34" charset="0"/>
              </a:rPr>
              <a:t>his phenomenon is drawn by </a:t>
            </a:r>
            <a:r>
              <a:rPr lang="en-US" sz="1600" dirty="0">
                <a:latin typeface="Cambria" panose="02040503050406030204" pitchFamily="18" charset="0"/>
                <a:ea typeface="Cambria" panose="02040503050406030204" pitchFamily="18" charset="0"/>
                <a:cs typeface="Arial" panose="020B0604020202020204" pitchFamily="34" charset="0"/>
              </a:rPr>
              <a:t>me</a:t>
            </a:r>
            <a:r>
              <a:rPr lang="en-US" sz="1600" dirty="0">
                <a:effectLst/>
                <a:latin typeface="Cambria" panose="02040503050406030204" pitchFamily="18" charset="0"/>
                <a:ea typeface="Cambria" panose="02040503050406030204" pitchFamily="18" charset="0"/>
                <a:cs typeface="Arial" panose="020B0604020202020204" pitchFamily="34" charset="0"/>
              </a:rPr>
              <a:t>, here in this figure, the formation of Albanian </a:t>
            </a:r>
            <a:r>
              <a:rPr lang="en-US" sz="1600" i="1" dirty="0">
                <a:effectLst/>
                <a:latin typeface="Cambria" panose="02040503050406030204" pitchFamily="18" charset="0"/>
                <a:ea typeface="Cambria" panose="02040503050406030204" pitchFamily="18" charset="0"/>
                <a:cs typeface="Arial" panose="020B0604020202020204" pitchFamily="34" charset="0"/>
              </a:rPr>
              <a:t>ophiolites </a:t>
            </a:r>
            <a:r>
              <a:rPr lang="en-US" sz="1600" dirty="0">
                <a:effectLst/>
                <a:latin typeface="Cambria" panose="02040503050406030204" pitchFamily="18" charset="0"/>
                <a:ea typeface="Cambria" panose="02040503050406030204" pitchFamily="18" charset="0"/>
                <a:cs typeface="Arial" panose="020B0604020202020204" pitchFamily="34" charset="0"/>
              </a:rPr>
              <a:t>belt ⁽¹³</a:t>
            </a:r>
            <a:r>
              <a:rPr lang="en-US" sz="1600" baseline="30000" dirty="0">
                <a:effectLst/>
                <a:latin typeface="Cambria" panose="02040503050406030204" pitchFamily="18" charset="0"/>
                <a:ea typeface="Cambria" panose="02040503050406030204" pitchFamily="18" charset="0"/>
                <a:cs typeface="Arial" panose="020B0604020202020204" pitchFamily="34" charset="0"/>
              </a:rPr>
              <a:t>b</a:t>
            </a:r>
            <a:r>
              <a:rPr lang="en-US" sz="1600" dirty="0">
                <a:effectLst/>
                <a:latin typeface="Cambria" panose="02040503050406030204" pitchFamily="18" charset="0"/>
                <a:ea typeface="Cambria" panose="02040503050406030204" pitchFamily="18" charset="0"/>
                <a:cs typeface="Arial" panose="020B0604020202020204" pitchFamily="34" charset="0"/>
              </a:rPr>
              <a:t>⁾ as </a:t>
            </a:r>
            <a:r>
              <a:rPr lang="en-US" sz="1600" i="1" dirty="0">
                <a:effectLst/>
                <a:latin typeface="Cambria" panose="02040503050406030204" pitchFamily="18" charset="0"/>
                <a:ea typeface="Cambria" panose="02040503050406030204" pitchFamily="18" charset="0"/>
                <a:cs typeface="Arial" panose="020B0604020202020204" pitchFamily="34" charset="0"/>
              </a:rPr>
              <a:t>sample of </a:t>
            </a:r>
            <a:r>
              <a:rPr lang="en-US" sz="1600" dirty="0">
                <a:effectLst/>
                <a:latin typeface="Cambria" panose="02040503050406030204" pitchFamily="18" charset="0"/>
                <a:ea typeface="Cambria" panose="02040503050406030204" pitchFamily="18" charset="0"/>
                <a:cs typeface="Arial" panose="020B0604020202020204" pitchFamily="34" charset="0"/>
              </a:rPr>
              <a:t>Alp-Himalayan belt⁽⁵⁴⁾, in order to demonstrate the entire </a:t>
            </a:r>
            <a:r>
              <a:rPr lang="en-US" sz="1600" b="1" i="1" dirty="0">
                <a:effectLst/>
                <a:latin typeface="Cambria" panose="02040503050406030204" pitchFamily="18" charset="0"/>
                <a:ea typeface="Cambria" panose="02040503050406030204" pitchFamily="18" charset="0"/>
                <a:cs typeface="Arial" panose="020B0604020202020204" pitchFamily="34" charset="0"/>
              </a:rPr>
              <a:t>lithosphere growth </a:t>
            </a:r>
            <a:r>
              <a:rPr lang="en-US" sz="1600" dirty="0">
                <a:effectLst/>
                <a:latin typeface="Cambria" panose="02040503050406030204" pitchFamily="18" charset="0"/>
                <a:ea typeface="Cambria" panose="02040503050406030204" pitchFamily="18" charset="0"/>
                <a:cs typeface="Arial" panose="020B0604020202020204" pitchFamily="34" charset="0"/>
              </a:rPr>
              <a:t>without top granitic layer,</a:t>
            </a:r>
            <a:r>
              <a:rPr lang="en-US" sz="1600" b="1" dirty="0">
                <a:effectLst/>
                <a:latin typeface="Cambria" panose="02040503050406030204" pitchFamily="18" charset="0"/>
                <a:ea typeface="Cambria" panose="02040503050406030204" pitchFamily="18" charset="0"/>
                <a:cs typeface="Arial" panose="020B0604020202020204" pitchFamily="34" charset="0"/>
              </a:rPr>
              <a:t> </a:t>
            </a:r>
            <a:r>
              <a:rPr lang="en-US" sz="1600" dirty="0">
                <a:effectLst/>
                <a:latin typeface="Cambria" panose="02040503050406030204" pitchFamily="18" charset="0"/>
                <a:ea typeface="Cambria" panose="02040503050406030204" pitchFamily="18" charset="0"/>
                <a:cs typeface="Arial" panose="020B0604020202020204" pitchFamily="34" charset="0"/>
              </a:rPr>
              <a:t>as</a:t>
            </a:r>
            <a:r>
              <a:rPr lang="en-US" sz="1600" b="1" dirty="0">
                <a:effectLst/>
                <a:latin typeface="Cambria" panose="02040503050406030204" pitchFamily="18" charset="0"/>
                <a:ea typeface="Cambria" panose="02040503050406030204" pitchFamily="18" charset="0"/>
                <a:cs typeface="Arial" panose="020B0604020202020204" pitchFamily="34" charset="0"/>
              </a:rPr>
              <a:t> </a:t>
            </a:r>
            <a:r>
              <a:rPr lang="en-US" sz="1600" dirty="0">
                <a:effectLst/>
                <a:latin typeface="Cambria" panose="02040503050406030204" pitchFamily="18" charset="0"/>
                <a:ea typeface="Cambria" panose="02040503050406030204" pitchFamily="18" charset="0"/>
                <a:cs typeface="Arial" panose="020B0604020202020204" pitchFamily="34" charset="0"/>
              </a:rPr>
              <a:t>permanent process </a:t>
            </a:r>
            <a:r>
              <a:rPr lang="en-US" sz="1600" b="1" dirty="0">
                <a:effectLst/>
                <a:latin typeface="Cambria" panose="02040503050406030204" pitchFamily="18" charset="0"/>
                <a:ea typeface="Cambria" panose="02040503050406030204" pitchFamily="18" charset="0"/>
                <a:cs typeface="Arial" panose="020B0604020202020204" pitchFamily="34" charset="0"/>
              </a:rPr>
              <a:t>of the Earth Growth. </a:t>
            </a:r>
          </a:p>
          <a:p>
            <a:pPr marL="0" marR="0" algn="just">
              <a:spcBef>
                <a:spcPts val="0"/>
              </a:spcBef>
              <a:spcAft>
                <a:spcPts val="0"/>
              </a:spcAft>
            </a:pPr>
            <a:endParaRPr lang="en-US" sz="1600" b="1" dirty="0">
              <a:latin typeface="Cambria" panose="02040503050406030204" pitchFamily="18" charset="0"/>
              <a:ea typeface="Cambria" panose="02040503050406030204" pitchFamily="18" charset="0"/>
              <a:cs typeface="Arial" panose="020B0604020202020204" pitchFamily="34" charset="0"/>
            </a:endParaRPr>
          </a:p>
          <a:p>
            <a:pPr marL="0" marR="0" algn="just">
              <a:spcBef>
                <a:spcPts val="0"/>
              </a:spcBef>
              <a:spcAft>
                <a:spcPts val="0"/>
              </a:spcAft>
            </a:pPr>
            <a:r>
              <a:rPr lang="en-US" sz="1600" b="1" dirty="0">
                <a:latin typeface="Cambria" panose="02040503050406030204" pitchFamily="18" charset="0"/>
                <a:ea typeface="Cambria" panose="02040503050406030204" pitchFamily="18" charset="0"/>
                <a:cs typeface="Arial" panose="020B0604020202020204" pitchFamily="34" charset="0"/>
              </a:rPr>
              <a:t>Furthermore</a:t>
            </a:r>
            <a:r>
              <a:rPr lang="en-US" sz="1600" dirty="0">
                <a:effectLst/>
                <a:latin typeface="Cambria" panose="02040503050406030204" pitchFamily="18" charset="0"/>
                <a:ea typeface="Cambria" panose="02040503050406030204" pitchFamily="18" charset="0"/>
                <a:cs typeface="Arial" panose="020B0604020202020204" pitchFamily="34" charset="0"/>
              </a:rPr>
              <a:t>, like ophiolite belts, there are even</a:t>
            </a:r>
            <a:r>
              <a:rPr lang="en-US" sz="1600" b="1" dirty="0">
                <a:effectLst/>
                <a:latin typeface="Cambria" panose="02040503050406030204" pitchFamily="18" charset="0"/>
                <a:ea typeface="Cambria" panose="02040503050406030204" pitchFamily="18" charset="0"/>
                <a:cs typeface="Arial" panose="020B0604020202020204" pitchFamily="34" charset="0"/>
              </a:rPr>
              <a:t> </a:t>
            </a:r>
            <a:r>
              <a:rPr lang="en-US" sz="1600" dirty="0">
                <a:effectLst/>
                <a:latin typeface="Cambria" panose="02040503050406030204" pitchFamily="18" charset="0"/>
                <a:ea typeface="Cambria" panose="02040503050406030204" pitchFamily="18" charset="0"/>
                <a:cs typeface="Arial" panose="020B0604020202020204" pitchFamily="34" charset="0"/>
              </a:rPr>
              <a:t>some zones of </a:t>
            </a:r>
            <a:r>
              <a:rPr lang="en-US" sz="1600" b="1" dirty="0">
                <a:effectLst/>
                <a:latin typeface="Cambria" panose="02040503050406030204" pitchFamily="18" charset="0"/>
                <a:ea typeface="Cambria" panose="02040503050406030204" pitchFamily="18" charset="0"/>
                <a:cs typeface="Arial" panose="020B0604020202020204" pitchFamily="34" charset="0"/>
              </a:rPr>
              <a:t>mafic crust known as traps</a:t>
            </a:r>
            <a:r>
              <a:rPr lang="it-IT" sz="1600" dirty="0">
                <a:effectLst/>
                <a:latin typeface="Cambria" panose="02040503050406030204" pitchFamily="18" charset="0"/>
                <a:ea typeface="Cambria" panose="02040503050406030204" pitchFamily="18" charset="0"/>
                <a:cs typeface="Arial" panose="020B0604020202020204" pitchFamily="34" charset="0"/>
              </a:rPr>
              <a:t>⁽⁶¹⁾</a:t>
            </a:r>
            <a:r>
              <a:rPr lang="en-US" sz="1600" dirty="0">
                <a:effectLst/>
                <a:latin typeface="Cambria" panose="02040503050406030204" pitchFamily="18" charset="0"/>
                <a:ea typeface="Cambria" panose="02040503050406030204" pitchFamily="18" charset="0"/>
                <a:cs typeface="Arial" panose="020B0604020202020204" pitchFamily="34" charset="0"/>
              </a:rPr>
              <a:t> uncovered by granitic layer within continents; evidence of  continual </a:t>
            </a:r>
            <a:r>
              <a:rPr lang="en-US" sz="1600" dirty="0">
                <a:latin typeface="Cambria" panose="02040503050406030204" pitchFamily="18" charset="0"/>
                <a:ea typeface="Cambria" panose="02040503050406030204" pitchFamily="18" charset="0"/>
                <a:cs typeface="Arial" panose="020B0604020202020204" pitchFamily="34" charset="0"/>
              </a:rPr>
              <a:t>growth, as well</a:t>
            </a:r>
            <a:r>
              <a:rPr lang="en-US" sz="1600" dirty="0">
                <a:effectLst/>
                <a:latin typeface="Cambria" panose="02040503050406030204" pitchFamily="18" charset="0"/>
                <a:ea typeface="Cambria" panose="02040503050406030204" pitchFamily="18" charset="0"/>
                <a:cs typeface="Arial" panose="020B0604020202020204" pitchFamily="34" charset="0"/>
              </a:rPr>
              <a:t>. </a:t>
            </a:r>
            <a:r>
              <a:rPr lang="en-US" sz="1600" kern="1200" dirty="0">
                <a:effectLst/>
                <a:latin typeface="Cambria" panose="02040503050406030204" pitchFamily="18" charset="0"/>
                <a:ea typeface="Cambria" panose="02040503050406030204" pitchFamily="18" charset="0"/>
                <a:cs typeface="Arial" panose="020B0604020202020204" pitchFamily="34" charset="0"/>
              </a:rPr>
              <a:t>This phenomenon manifests the consolidation of the first global mafic lithosphere with top granitic layer, and afterward, its split through the process of the Earth’s growth from the instant  solidification of the mafic magma.</a:t>
            </a:r>
          </a:p>
          <a:p>
            <a:pPr marL="0" marR="0" algn="just">
              <a:spcBef>
                <a:spcPts val="0"/>
              </a:spcBef>
              <a:spcAft>
                <a:spcPts val="0"/>
              </a:spcAft>
            </a:pPr>
            <a:endParaRPr lang="en-US" sz="1600" kern="1200" dirty="0">
              <a:effectLst/>
              <a:latin typeface="Cambria" panose="02040503050406030204" pitchFamily="18" charset="0"/>
              <a:ea typeface="Cambria" panose="02040503050406030204" pitchFamily="18" charset="0"/>
              <a:cs typeface="Arial" panose="020B0604020202020204" pitchFamily="34" charset="0"/>
            </a:endParaRPr>
          </a:p>
          <a:p>
            <a:pPr marL="0" marR="0" algn="just">
              <a:spcBef>
                <a:spcPts val="0"/>
              </a:spcBef>
              <a:spcAft>
                <a:spcPts val="0"/>
              </a:spcAft>
            </a:pPr>
            <a:r>
              <a:rPr kumimoji="0" lang="en-US" sz="16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 panose="020B0604020202020204" pitchFamily="34" charset="0"/>
              </a:rPr>
              <a:t>* ⁽³⁾</a:t>
            </a:r>
            <a:r>
              <a:rPr kumimoji="0" lang="en-US" sz="1600" b="0" i="0" u="none" strike="noStrike" kern="1200" cap="none" spc="-10" normalizeH="0" baseline="30000" noProof="0" dirty="0">
                <a:ln>
                  <a:noFill/>
                </a:ln>
                <a:effectLst/>
                <a:uLnTx/>
                <a:uFillTx/>
                <a:latin typeface="Cambria" panose="02040503050406030204" pitchFamily="18" charset="0"/>
                <a:ea typeface="Cambria" panose="02040503050406030204" pitchFamily="18" charset="0"/>
                <a:cs typeface="Arial" panose="020B0604020202020204" pitchFamily="34" charset="0"/>
              </a:rPr>
              <a:t>,</a:t>
            </a:r>
            <a:r>
              <a:rPr kumimoji="0" lang="en-US" sz="16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 panose="020B0604020202020204" pitchFamily="34" charset="0"/>
              </a:rPr>
              <a:t>⁽¹³</a:t>
            </a:r>
            <a:r>
              <a:rPr kumimoji="0" lang="en-US" sz="1600" b="0" i="0" u="none" strike="noStrike" kern="1200" cap="none" spc="0" normalizeH="0" baseline="30000" noProof="0" dirty="0">
                <a:ln>
                  <a:noFill/>
                </a:ln>
                <a:effectLst/>
                <a:uLnTx/>
                <a:uFillTx/>
                <a:latin typeface="Cambria" panose="02040503050406030204" pitchFamily="18" charset="0"/>
                <a:ea typeface="Cambria" panose="02040503050406030204" pitchFamily="18" charset="0"/>
                <a:cs typeface="Arial" panose="020B0604020202020204" pitchFamily="34" charset="0"/>
              </a:rPr>
              <a:t>a</a:t>
            </a:r>
            <a:r>
              <a:rPr kumimoji="0" lang="en-US" sz="16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 panose="020B0604020202020204" pitchFamily="34" charset="0"/>
              </a:rPr>
              <a:t>⁾</a:t>
            </a:r>
            <a:r>
              <a:rPr kumimoji="0" lang="en-US" sz="1600" b="0" i="0" u="none" strike="noStrike" kern="1200" cap="none" spc="-10" normalizeH="0" baseline="30000" noProof="0" dirty="0">
                <a:ln>
                  <a:noFill/>
                </a:ln>
                <a:effectLst/>
                <a:uLnTx/>
                <a:uFillTx/>
                <a:latin typeface="Cambria" panose="02040503050406030204" pitchFamily="18" charset="0"/>
                <a:ea typeface="Cambria" panose="02040503050406030204" pitchFamily="18" charset="0"/>
                <a:cs typeface="Arial" panose="020B0604020202020204" pitchFamily="34" charset="0"/>
              </a:rPr>
              <a:t>,</a:t>
            </a:r>
            <a:r>
              <a:rPr kumimoji="0" lang="en-US" sz="16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 panose="020B0604020202020204" pitchFamily="34" charset="0"/>
              </a:rPr>
              <a:t>⁽²⁴⁾</a:t>
            </a:r>
            <a:r>
              <a:rPr lang="en-US" sz="1600" dirty="0">
                <a:latin typeface="Cambria" panose="02040503050406030204" pitchFamily="18" charset="0"/>
                <a:ea typeface="Cambria" panose="02040503050406030204" pitchFamily="18" charset="0"/>
                <a:cs typeface="Arial" panose="020B0604020202020204" pitchFamily="34" charset="0"/>
              </a:rPr>
              <a:t>.</a:t>
            </a:r>
            <a:endParaRPr lang="en-US" sz="1600" dirty="0">
              <a:effectLst/>
              <a:latin typeface="Cambria" panose="02040503050406030204" pitchFamily="18" charset="0"/>
              <a:ea typeface="Cambria" panose="02040503050406030204" pitchFamily="18" charset="0"/>
              <a:cs typeface="Arial" panose="020B0604020202020204" pitchFamily="34" charset="0"/>
            </a:endParaRPr>
          </a:p>
        </p:txBody>
      </p:sp>
      <p:sp>
        <p:nvSpPr>
          <p:cNvPr id="6" name="TextBox 5">
            <a:extLst>
              <a:ext uri="{FF2B5EF4-FFF2-40B4-BE49-F238E27FC236}">
                <a16:creationId xmlns:a16="http://schemas.microsoft.com/office/drawing/2014/main" id="{2ED3EC8B-09F5-4945-A457-9B6227CBA3AF}"/>
              </a:ext>
            </a:extLst>
          </p:cNvPr>
          <p:cNvSpPr txBox="1"/>
          <p:nvPr/>
        </p:nvSpPr>
        <p:spPr>
          <a:xfrm>
            <a:off x="482579" y="5937267"/>
            <a:ext cx="6097424" cy="425373"/>
          </a:xfrm>
          <a:prstGeom prst="rect">
            <a:avLst/>
          </a:prstGeom>
          <a:pattFill prst="pct5">
            <a:fgClr>
              <a:schemeClr val="accent1"/>
            </a:fgClr>
            <a:bgClr>
              <a:schemeClr val="bg1"/>
            </a:bgClr>
          </a:pattFill>
        </p:spPr>
        <p:txBody>
          <a:bodyPr wrap="square">
            <a:spAutoFit/>
          </a:bodyPr>
          <a:lstStyle/>
          <a:p>
            <a:pPr marL="0" marR="0" algn="just">
              <a:lnSpc>
                <a:spcPct val="107000"/>
              </a:lnSpc>
              <a:spcBef>
                <a:spcPts val="0"/>
              </a:spcBef>
              <a:spcAft>
                <a:spcPts val="0"/>
              </a:spcAft>
            </a:pPr>
            <a:r>
              <a:rPr lang="en-US" sz="1050" b="1" dirty="0">
                <a:latin typeface="Cambria" panose="02040503050406030204" pitchFamily="18" charset="0"/>
                <a:ea typeface="Calibri" panose="020F0502020204030204" pitchFamily="34" charset="0"/>
                <a:cs typeface="Times New Roman" panose="02020603050405020304" pitchFamily="18" charset="0"/>
              </a:rPr>
              <a:t>Fig. 3. </a:t>
            </a:r>
            <a:r>
              <a:rPr lang="en-US" sz="1050" dirty="0">
                <a:latin typeface="Cambria" panose="02040503050406030204" pitchFamily="18" charset="0"/>
                <a:ea typeface="Calibri" panose="020F0502020204030204" pitchFamily="34" charset="0"/>
                <a:cs typeface="Times New Roman" panose="02020603050405020304" pitchFamily="18" charset="0"/>
              </a:rPr>
              <a:t>View of  an ophiolite belt formation in </a:t>
            </a:r>
            <a:r>
              <a:rPr lang="en-US" sz="1050" dirty="0" err="1">
                <a:latin typeface="Cambria" panose="02040503050406030204" pitchFamily="18" charset="0"/>
                <a:ea typeface="Calibri" panose="020F0502020204030204" pitchFamily="34" charset="0"/>
                <a:cs typeface="Times New Roman" panose="02020603050405020304" pitchFamily="18" charset="0"/>
              </a:rPr>
              <a:t>Albanides</a:t>
            </a:r>
            <a:r>
              <a:rPr lang="en-US" sz="1050" dirty="0">
                <a:latin typeface="Cambria" panose="02040503050406030204" pitchFamily="18" charset="0"/>
                <a:ea typeface="Calibri" panose="020F0502020204030204" pitchFamily="34" charset="0"/>
                <a:cs typeface="Times New Roman" panose="02020603050405020304" pitchFamily="18" charset="0"/>
              </a:rPr>
              <a:t>, a segment of </a:t>
            </a:r>
            <a:r>
              <a:rPr lang="en-US" sz="1050" dirty="0" err="1">
                <a:latin typeface="Cambria" panose="02040503050406030204" pitchFamily="18" charset="0"/>
                <a:ea typeface="Calibri" panose="020F0502020204030204" pitchFamily="34" charset="0"/>
                <a:cs typeface="Times New Roman" panose="02020603050405020304" pitchFamily="18" charset="0"/>
              </a:rPr>
              <a:t>Dinarides</a:t>
            </a:r>
            <a:r>
              <a:rPr lang="en-US" sz="1050" dirty="0">
                <a:latin typeface="Cambria" panose="02040503050406030204" pitchFamily="18" charset="0"/>
                <a:ea typeface="Calibri" panose="020F0502020204030204" pitchFamily="34" charset="0"/>
                <a:cs typeface="Times New Roman" panose="02020603050405020304" pitchFamily="18" charset="0"/>
              </a:rPr>
              <a:t> </a:t>
            </a:r>
          </a:p>
          <a:p>
            <a:pPr marL="0" marR="0" algn="just">
              <a:lnSpc>
                <a:spcPct val="107000"/>
              </a:lnSpc>
              <a:spcBef>
                <a:spcPts val="0"/>
              </a:spcBef>
              <a:spcAft>
                <a:spcPts val="0"/>
              </a:spcAft>
            </a:pPr>
            <a:r>
              <a:rPr lang="en-US" sz="1050" dirty="0">
                <a:latin typeface="Cambria" panose="02040503050406030204" pitchFamily="18" charset="0"/>
                <a:ea typeface="Calibri" panose="020F0502020204030204" pitchFamily="34" charset="0"/>
                <a:cs typeface="Times New Roman" panose="02020603050405020304" pitchFamily="18" charset="0"/>
              </a:rPr>
              <a:t>in Alp-Himalayan folded belt, sample of the Earth’s permanent growth</a:t>
            </a:r>
            <a:endParaRPr lang="en-US" sz="1050" dirty="0"/>
          </a:p>
        </p:txBody>
      </p:sp>
    </p:spTree>
    <p:extLst>
      <p:ext uri="{BB962C8B-B14F-4D97-AF65-F5344CB8AC3E}">
        <p14:creationId xmlns:p14="http://schemas.microsoft.com/office/powerpoint/2010/main" val="1482137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3CE14-A6A1-4C8C-A08A-C1F3018E26DC}"/>
              </a:ext>
            </a:extLst>
          </p:cNvPr>
          <p:cNvSpPr>
            <a:spLocks noGrp="1"/>
          </p:cNvSpPr>
          <p:nvPr>
            <p:ph type="title"/>
          </p:nvPr>
        </p:nvSpPr>
        <p:spPr>
          <a:xfrm>
            <a:off x="0" y="-233391"/>
            <a:ext cx="12192000" cy="1325563"/>
          </a:xfrm>
        </p:spPr>
        <p:txBody>
          <a:bodyPr>
            <a:normAutofit fontScale="90000"/>
          </a:bodyPr>
          <a:lstStyle/>
          <a:p>
            <a:pPr marL="0" marR="0">
              <a:lnSpc>
                <a:spcPct val="107000"/>
              </a:lnSpc>
              <a:spcBef>
                <a:spcPts val="0"/>
              </a:spcBef>
              <a:spcAft>
                <a:spcPts val="0"/>
              </a:spcAft>
            </a:pPr>
            <a:r>
              <a:rPr lang="en-US" sz="1800" b="1" i="0" spc="-30" dirty="0">
                <a:solidFill>
                  <a:srgbClr val="00000A"/>
                </a:solidFill>
                <a:effectLst/>
                <a:latin typeface="Arial Black" panose="020B0A04020102020204" pitchFamily="34" charset="0"/>
                <a:ea typeface="Calibri" panose="020F0502020204030204" pitchFamily="34" charset="0"/>
                <a:cs typeface="Times New Roman" panose="02020603050405020304" pitchFamily="18" charset="0"/>
              </a:rPr>
              <a:t>           </a:t>
            </a:r>
            <a:br>
              <a:rPr lang="en-US" sz="1800" b="1" i="0" spc="-30" dirty="0">
                <a:solidFill>
                  <a:srgbClr val="00000A"/>
                </a:solidFill>
                <a:effectLst/>
                <a:latin typeface="Arial Black" panose="020B0A04020102020204" pitchFamily="34" charset="0"/>
                <a:ea typeface="Calibri" panose="020F0502020204030204" pitchFamily="34" charset="0"/>
                <a:cs typeface="Times New Roman" panose="02020603050405020304" pitchFamily="18" charset="0"/>
              </a:rPr>
            </a:br>
            <a:br>
              <a:rPr lang="en-US" sz="1800" b="1" i="0" spc="-30" dirty="0">
                <a:solidFill>
                  <a:srgbClr val="00000A"/>
                </a:solidFill>
                <a:effectLst/>
                <a:latin typeface="Arial Black" panose="020B0A04020102020204" pitchFamily="34" charset="0"/>
                <a:ea typeface="Calibri" panose="020F0502020204030204" pitchFamily="34" charset="0"/>
                <a:cs typeface="Times New Roman" panose="02020603050405020304" pitchFamily="18" charset="0"/>
              </a:rPr>
            </a:br>
            <a:r>
              <a:rPr lang="en-US" sz="1800" b="1" i="0" spc="-30" dirty="0">
                <a:solidFill>
                  <a:srgbClr val="00000A"/>
                </a:solidFill>
                <a:effectLst/>
                <a:latin typeface="Arial Black" panose="020B0A04020102020204" pitchFamily="34" charset="0"/>
                <a:ea typeface="Calibri" panose="020F0502020204030204" pitchFamily="34" charset="0"/>
                <a:cs typeface="Times New Roman" panose="02020603050405020304" pitchFamily="18" charset="0"/>
              </a:rPr>
              <a:t>                          </a:t>
            </a:r>
            <a:r>
              <a:rPr lang="en-US" sz="2400" b="1" i="0" spc="-30" dirty="0">
                <a:solidFill>
                  <a:srgbClr val="00000A"/>
                </a:solidFill>
                <a:effectLst/>
                <a:latin typeface="Arial Black" panose="020B0A04020102020204" pitchFamily="34" charset="0"/>
                <a:ea typeface="Calibri" panose="020F0502020204030204" pitchFamily="34" charset="0"/>
                <a:cs typeface="Times New Roman" panose="02020603050405020304" pitchFamily="18" charset="0"/>
              </a:rPr>
              <a:t>Fig. 4</a:t>
            </a:r>
            <a:r>
              <a:rPr lang="en-US" sz="2400" i="0" spc="-30" dirty="0">
                <a:solidFill>
                  <a:srgbClr val="00000A"/>
                </a:solidFill>
                <a:effectLst/>
                <a:latin typeface="Arial Black" panose="020B0A04020102020204" pitchFamily="34" charset="0"/>
                <a:ea typeface="Calibri" panose="020F0502020204030204" pitchFamily="34" charset="0"/>
                <a:cs typeface="Times New Roman" panose="02020603050405020304" pitchFamily="18" charset="0"/>
              </a:rPr>
              <a:t> Difference between notions</a:t>
            </a:r>
            <a:r>
              <a:rPr lang="en-US" sz="2400" i="0" spc="-30" dirty="0">
                <a:solidFill>
                  <a:srgbClr val="00000A"/>
                </a:solidFill>
                <a:latin typeface="Arial Black" panose="020B0A04020102020204" pitchFamily="34" charset="0"/>
                <a:ea typeface="Calibri" panose="020F0502020204030204" pitchFamily="34" charset="0"/>
                <a:cs typeface="Times New Roman" panose="02020603050405020304" pitchFamily="18" charset="0"/>
              </a:rPr>
              <a:t> Growth and Expansion </a:t>
            </a:r>
            <a:br>
              <a:rPr lang="en-US" sz="1800" i="0" spc="-30" dirty="0">
                <a:solidFill>
                  <a:srgbClr val="00000A"/>
                </a:solidFill>
                <a:latin typeface="Arial Black" panose="020B0A04020102020204" pitchFamily="34" charset="0"/>
                <a:ea typeface="Calibri" panose="020F0502020204030204" pitchFamily="34" charset="0"/>
                <a:cs typeface="Times New Roman" panose="02020603050405020304" pitchFamily="18" charset="0"/>
              </a:rPr>
            </a:br>
            <a:endParaRPr lang="en-US" i="0" dirty="0">
              <a:latin typeface="Arial Black" panose="020B0A04020102020204" pitchFamily="34" charset="0"/>
            </a:endParaRPr>
          </a:p>
        </p:txBody>
      </p:sp>
      <p:pic>
        <p:nvPicPr>
          <p:cNvPr id="4" name="Content Placeholder 3">
            <a:extLst>
              <a:ext uri="{FF2B5EF4-FFF2-40B4-BE49-F238E27FC236}">
                <a16:creationId xmlns:a16="http://schemas.microsoft.com/office/drawing/2014/main" id="{0A493EA6-CC8E-48A2-96A9-9C628EB5520C}"/>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0059" y="1182855"/>
            <a:ext cx="4706223" cy="3553524"/>
          </a:xfrm>
          <a:prstGeom prst="rect">
            <a:avLst/>
          </a:prstGeom>
          <a:noFill/>
          <a:ln>
            <a:noFill/>
          </a:ln>
        </p:spPr>
      </p:pic>
      <p:sp>
        <p:nvSpPr>
          <p:cNvPr id="7" name="TextBox 6">
            <a:extLst>
              <a:ext uri="{FF2B5EF4-FFF2-40B4-BE49-F238E27FC236}">
                <a16:creationId xmlns:a16="http://schemas.microsoft.com/office/drawing/2014/main" id="{C2E6F864-C949-48FD-A6CF-5F97EE5429BF}"/>
              </a:ext>
            </a:extLst>
          </p:cNvPr>
          <p:cNvSpPr txBox="1"/>
          <p:nvPr/>
        </p:nvSpPr>
        <p:spPr>
          <a:xfrm>
            <a:off x="4966282" y="1092172"/>
            <a:ext cx="6618914" cy="5293180"/>
          </a:xfrm>
          <a:prstGeom prst="rect">
            <a:avLst/>
          </a:prstGeom>
          <a:noFill/>
        </p:spPr>
        <p:txBody>
          <a:bodyPr wrap="square">
            <a:spAutoFit/>
          </a:bodyPr>
          <a:lstStyle/>
          <a:p>
            <a:pPr algn="just">
              <a:lnSpc>
                <a:spcPct val="106000"/>
              </a:lnSpc>
            </a:pPr>
            <a:r>
              <a:rPr lang="en-US" sz="1600" b="1" kern="1200" dirty="0">
                <a:effectLst/>
                <a:latin typeface="Cambria" panose="02040503050406030204" pitchFamily="18" charset="0"/>
                <a:ea typeface="Cambria" panose="02040503050406030204" pitchFamily="18" charset="0"/>
                <a:cs typeface="Arial" panose="020B0604020202020204" pitchFamily="34" charset="0"/>
              </a:rPr>
              <a:t>In the Fig. 4 is expressed</a:t>
            </a:r>
            <a:r>
              <a:rPr lang="en-US" sz="1600" kern="1200" dirty="0">
                <a:effectLst/>
                <a:latin typeface="Cambria" panose="02040503050406030204" pitchFamily="18" charset="0"/>
                <a:ea typeface="Cambria" panose="02040503050406030204" pitchFamily="18" charset="0"/>
                <a:cs typeface="Arial" panose="020B0604020202020204" pitchFamily="34" charset="0"/>
              </a:rPr>
              <a:t> the difference</a:t>
            </a:r>
            <a:r>
              <a:rPr lang="en-US" sz="1600" b="1" kern="1200" dirty="0">
                <a:effectLst/>
                <a:latin typeface="Cambria" panose="02040503050406030204" pitchFamily="18" charset="0"/>
                <a:ea typeface="Cambria" panose="02040503050406030204" pitchFamily="18" charset="0"/>
                <a:cs typeface="Arial" panose="020B0604020202020204" pitchFamily="34" charset="0"/>
              </a:rPr>
              <a:t> between notion “Growth” and “Expansion”</a:t>
            </a:r>
            <a:r>
              <a:rPr lang="en-US" sz="1600" kern="1200" dirty="0">
                <a:effectLst/>
                <a:latin typeface="Cambria" panose="02040503050406030204" pitchFamily="18" charset="0"/>
                <a:ea typeface="Cambria" panose="02040503050406030204" pitchFamily="18" charset="0"/>
                <a:cs typeface="Arial" panose="020B0604020202020204" pitchFamily="34" charset="0"/>
              </a:rPr>
              <a:t>, to demonstrate that</a:t>
            </a:r>
            <a:r>
              <a:rPr lang="en-US" sz="1600" b="1" kern="1200" dirty="0">
                <a:effectLst/>
                <a:latin typeface="Cambria" panose="02040503050406030204" pitchFamily="18" charset="0"/>
                <a:ea typeface="Cambria" panose="02040503050406030204" pitchFamily="18" charset="0"/>
                <a:cs typeface="Arial" panose="020B0604020202020204" pitchFamily="34" charset="0"/>
              </a:rPr>
              <a:t> </a:t>
            </a:r>
            <a:r>
              <a:rPr lang="en-US" sz="1600" kern="1200" dirty="0">
                <a:effectLst/>
                <a:latin typeface="Cambria" panose="02040503050406030204" pitchFamily="18" charset="0"/>
                <a:ea typeface="Cambria" panose="02040503050406030204" pitchFamily="18" charset="0"/>
                <a:cs typeface="Arial" panose="020B0604020202020204" pitchFamily="34" charset="0"/>
              </a:rPr>
              <a:t>a fruit (</a:t>
            </a:r>
            <a:r>
              <a:rPr lang="en-US" sz="1600" b="1" kern="1200" dirty="0">
                <a:effectLst/>
                <a:latin typeface="Cambria" panose="02040503050406030204" pitchFamily="18" charset="0"/>
                <a:ea typeface="Cambria" panose="02040503050406030204" pitchFamily="18" charset="0"/>
                <a:cs typeface="Arial" panose="020B0604020202020204" pitchFamily="34" charset="0"/>
              </a:rPr>
              <a:t>A</a:t>
            </a:r>
            <a:r>
              <a:rPr lang="en-US" sz="1600" kern="1200" dirty="0">
                <a:effectLst/>
                <a:latin typeface="Cambria" panose="02040503050406030204" pitchFamily="18" charset="0"/>
                <a:ea typeface="Cambria" panose="02040503050406030204" pitchFamily="18" charset="0"/>
                <a:cs typeface="Arial" panose="020B0604020202020204" pitchFamily="34" charset="0"/>
              </a:rPr>
              <a:t>) and a trunk (</a:t>
            </a:r>
            <a:r>
              <a:rPr lang="en-US" sz="1600" b="1" kern="1200" dirty="0">
                <a:effectLst/>
                <a:latin typeface="Cambria" panose="02040503050406030204" pitchFamily="18" charset="0"/>
                <a:ea typeface="Cambria" panose="02040503050406030204" pitchFamily="18" charset="0"/>
                <a:cs typeface="Arial" panose="020B0604020202020204" pitchFamily="34" charset="0"/>
              </a:rPr>
              <a:t>B; C</a:t>
            </a:r>
            <a:r>
              <a:rPr lang="en-US" sz="1600" kern="1200" dirty="0">
                <a:effectLst/>
                <a:latin typeface="Cambria" panose="02040503050406030204" pitchFamily="18" charset="0"/>
                <a:ea typeface="Cambria" panose="02040503050406030204" pitchFamily="18" charset="0"/>
                <a:cs typeface="Arial" panose="020B0604020202020204" pitchFamily="34" charset="0"/>
              </a:rPr>
              <a:t>) grow by inner processes of matter transformation, similarly as Earth grows by core kernel transformation; whereas a ball (</a:t>
            </a:r>
            <a:r>
              <a:rPr lang="en-US" sz="1600" b="1" kern="1200" dirty="0">
                <a:effectLst/>
                <a:latin typeface="Cambria" panose="02040503050406030204" pitchFamily="18" charset="0"/>
                <a:ea typeface="Cambria" panose="02040503050406030204" pitchFamily="18" charset="0"/>
                <a:cs typeface="Arial" panose="020B0604020202020204" pitchFamily="34" charset="0"/>
              </a:rPr>
              <a:t>D</a:t>
            </a:r>
            <a:r>
              <a:rPr lang="en-US" sz="1600" kern="1200" dirty="0">
                <a:effectLst/>
                <a:latin typeface="Cambria" panose="02040503050406030204" pitchFamily="18" charset="0"/>
                <a:ea typeface="Cambria" panose="02040503050406030204" pitchFamily="18" charset="0"/>
                <a:cs typeface="Arial" panose="020B0604020202020204" pitchFamily="34" charset="0"/>
              </a:rPr>
              <a:t>) cannot grow, it inflates or expands by an outer act. Thus, </a:t>
            </a:r>
            <a:r>
              <a:rPr lang="en-US" sz="1600" kern="1200" dirty="0">
                <a:effectLst/>
                <a:latin typeface="Cambria" panose="02040503050406030204" pitchFamily="18" charset="0"/>
                <a:ea typeface="Cambria" panose="02040503050406030204" pitchFamily="18" charset="0"/>
              </a:rPr>
              <a:t>the standard concept of Earth’s origin as an agglomerate sphere, as a comet head of the stony material and frozen gases, doesn’t allow for neither growth nor expansion to occur. </a:t>
            </a:r>
          </a:p>
          <a:p>
            <a:pPr algn="just">
              <a:lnSpc>
                <a:spcPct val="106000"/>
              </a:lnSpc>
            </a:pPr>
            <a:r>
              <a:rPr lang="en-US" sz="1600" kern="1200" dirty="0">
                <a:effectLst/>
                <a:latin typeface="Cambria" panose="02040503050406030204" pitchFamily="18" charset="0"/>
                <a:ea typeface="Cambria" panose="02040503050406030204" pitchFamily="18" charset="0"/>
              </a:rPr>
              <a:t>Consequently, without invalidating the standard interpretation of the Earth’s origin in fixed size, one cannot </a:t>
            </a:r>
            <a:r>
              <a:rPr lang="en-US" sz="1600" dirty="0">
                <a:latin typeface="Cambria" panose="02040503050406030204" pitchFamily="18" charset="0"/>
                <a:ea typeface="Cambria" panose="02040503050406030204" pitchFamily="18" charset="0"/>
              </a:rPr>
              <a:t>repeal</a:t>
            </a:r>
            <a:r>
              <a:rPr lang="en-US" sz="1600" kern="1200" dirty="0">
                <a:effectLst/>
                <a:latin typeface="Cambria" panose="02040503050406030204" pitchFamily="18" charset="0"/>
                <a:ea typeface="Cambria" panose="02040503050406030204" pitchFamily="18" charset="0"/>
              </a:rPr>
              <a:t> the false barrier of Expansion/Growth, Plate Tectonics,</a:t>
            </a:r>
            <a:r>
              <a:rPr lang="en-US" sz="1600" kern="1200" dirty="0">
                <a:effectLst/>
                <a:latin typeface="Cambria" panose="02040503050406030204" pitchFamily="18" charset="0"/>
                <a:ea typeface="Cambria" panose="02040503050406030204" pitchFamily="18" charset="0"/>
                <a:cs typeface="Arial" panose="020B0604020202020204" pitchFamily="34" charset="0"/>
              </a:rPr>
              <a:t>.</a:t>
            </a:r>
            <a:r>
              <a:rPr lang="en-US" sz="1600" kern="1200" dirty="0">
                <a:effectLst/>
                <a:latin typeface="Cambria" panose="02040503050406030204" pitchFamily="18" charset="0"/>
                <a:ea typeface="Cambria" panose="02040503050406030204" pitchFamily="18" charset="0"/>
              </a:rPr>
              <a:t> </a:t>
            </a:r>
            <a:endParaRPr lang="en-US" sz="1600" dirty="0">
              <a:effectLst/>
              <a:latin typeface="Cambria" panose="02040503050406030204" pitchFamily="18" charset="0"/>
              <a:ea typeface="Cambria" panose="02040503050406030204" pitchFamily="18" charset="0"/>
            </a:endParaRPr>
          </a:p>
          <a:p>
            <a:pPr marL="0" marR="0" algn="just">
              <a:lnSpc>
                <a:spcPct val="106000"/>
              </a:lnSpc>
              <a:spcBef>
                <a:spcPts val="0"/>
              </a:spcBef>
              <a:spcAft>
                <a:spcPts val="0"/>
              </a:spcAft>
            </a:pPr>
            <a:endParaRPr lang="en-US" sz="1600" kern="1200" dirty="0">
              <a:effectLst/>
              <a:latin typeface="Cambria" panose="02040503050406030204" pitchFamily="18" charset="0"/>
              <a:ea typeface="Cambria" panose="02040503050406030204" pitchFamily="18" charset="0"/>
            </a:endParaRPr>
          </a:p>
          <a:p>
            <a:pPr marL="0" marR="0" algn="just">
              <a:lnSpc>
                <a:spcPct val="106000"/>
              </a:lnSpc>
              <a:spcBef>
                <a:spcPts val="0"/>
              </a:spcBef>
              <a:spcAft>
                <a:spcPts val="0"/>
              </a:spcAft>
            </a:pPr>
            <a:r>
              <a:rPr lang="en-US" sz="1600" kern="1200" dirty="0">
                <a:effectLst/>
                <a:latin typeface="Cambria" panose="02040503050406030204" pitchFamily="18" charset="0"/>
                <a:ea typeface="Cambria" panose="02040503050406030204" pitchFamily="18" charset="0"/>
              </a:rPr>
              <a:t>The fact of Earth Growth has been argued by </a:t>
            </a:r>
            <a:r>
              <a:rPr lang="en-US" sz="1600" b="1" kern="1200" dirty="0">
                <a:effectLst/>
                <a:latin typeface="Cambria" panose="02040503050406030204" pitchFamily="18" charset="0"/>
                <a:ea typeface="Cambria" panose="02040503050406030204" pitchFamily="18" charset="0"/>
              </a:rPr>
              <a:t>Emanuel Carey </a:t>
            </a:r>
            <a:r>
              <a:rPr lang="en-US" sz="1600" kern="1200" dirty="0">
                <a:effectLst/>
                <a:latin typeface="Cambria" panose="02040503050406030204" pitchFamily="18" charset="0"/>
                <a:ea typeface="Cambria" panose="02040503050406030204" pitchFamily="18" charset="0"/>
              </a:rPr>
              <a:t>published under title “The Expanding Earth”</a:t>
            </a:r>
            <a:r>
              <a:rPr lang="en-US" sz="1600" kern="1200" dirty="0">
                <a:effectLst/>
                <a:latin typeface="Cambria" panose="02040503050406030204" pitchFamily="18" charset="0"/>
                <a:ea typeface="Cambria" panose="02040503050406030204" pitchFamily="18" charset="0"/>
                <a:cs typeface="Cambria Math" panose="02040503050406030204" pitchFamily="18" charset="0"/>
              </a:rPr>
              <a:t>⁽</a:t>
            </a:r>
            <a:r>
              <a:rPr lang="en-US" sz="1600" kern="1200" dirty="0">
                <a:effectLst/>
                <a:latin typeface="Cambria" panose="02040503050406030204" pitchFamily="18" charset="0"/>
                <a:ea typeface="Cambria" panose="02040503050406030204" pitchFamily="18" charset="0"/>
                <a:cs typeface="Verdana" panose="020B0604030504040204" pitchFamily="34" charset="0"/>
              </a:rPr>
              <a:t>⁵</a:t>
            </a:r>
            <a:r>
              <a:rPr lang="en-US" sz="1600" kern="1200" baseline="30000" dirty="0" err="1">
                <a:effectLst/>
                <a:latin typeface="Cambria" panose="02040503050406030204" pitchFamily="18" charset="0"/>
                <a:ea typeface="Cambria" panose="02040503050406030204" pitchFamily="18" charset="0"/>
                <a:cs typeface="Calibri" panose="020F0502020204030204" pitchFamily="34" charset="0"/>
              </a:rPr>
              <a:t>a</a:t>
            </a:r>
            <a:r>
              <a:rPr lang="en-US" sz="1600" kern="1200" dirty="0" err="1">
                <a:effectLst/>
                <a:latin typeface="Cambria" panose="02040503050406030204" pitchFamily="18" charset="0"/>
                <a:ea typeface="Cambria" panose="02040503050406030204" pitchFamily="18" charset="0"/>
                <a:cs typeface="Cambria Math" panose="02040503050406030204" pitchFamily="18" charset="0"/>
              </a:rPr>
              <a:t>⁾ʼ</a:t>
            </a:r>
            <a:r>
              <a:rPr lang="en-US" sz="1600" kern="1200" dirty="0">
                <a:effectLst/>
                <a:latin typeface="Cambria" panose="02040503050406030204" pitchFamily="18" charset="0"/>
                <a:ea typeface="Cambria" panose="02040503050406030204" pitchFamily="18" charset="0"/>
                <a:cs typeface="Cambria Math" panose="02040503050406030204" pitchFamily="18" charset="0"/>
              </a:rPr>
              <a:t>⁽</a:t>
            </a:r>
            <a:r>
              <a:rPr lang="en-US" sz="1600" kern="1200" dirty="0">
                <a:effectLst/>
                <a:latin typeface="Cambria" panose="02040503050406030204" pitchFamily="18" charset="0"/>
                <a:ea typeface="Cambria" panose="02040503050406030204" pitchFamily="18" charset="0"/>
                <a:cs typeface="Verdana" panose="020B0604030504040204" pitchFamily="34" charset="0"/>
              </a:rPr>
              <a:t>⁵</a:t>
            </a:r>
            <a:r>
              <a:rPr lang="en-US" sz="1600" kern="1200" baseline="30000" dirty="0">
                <a:effectLst/>
                <a:latin typeface="Cambria" panose="02040503050406030204" pitchFamily="18" charset="0"/>
                <a:ea typeface="Cambria" panose="02040503050406030204" pitchFamily="18" charset="0"/>
                <a:cs typeface="Calibri" panose="020F0502020204030204" pitchFamily="34" charset="0"/>
              </a:rPr>
              <a:t>b</a:t>
            </a:r>
            <a:r>
              <a:rPr lang="en-US" sz="1600" kern="1200" dirty="0">
                <a:effectLst/>
                <a:latin typeface="Cambria" panose="02040503050406030204" pitchFamily="18" charset="0"/>
                <a:ea typeface="Cambria" panose="02040503050406030204" pitchFamily="18" charset="0"/>
                <a:cs typeface="Cambria Math" panose="02040503050406030204" pitchFamily="18" charset="0"/>
              </a:rPr>
              <a:t>⁾</a:t>
            </a:r>
            <a:r>
              <a:rPr lang="en-US" sz="1600" kern="1200" dirty="0">
                <a:effectLst/>
                <a:latin typeface="Cambria" panose="02040503050406030204" pitchFamily="18" charset="0"/>
                <a:ea typeface="Cambria" panose="02040503050406030204" pitchFamily="18" charset="0"/>
              </a:rPr>
              <a:t>, and reinforced by many very important publications of different researchers* , but on the whole due to growth/expansion remains an unknown external cosmic factor, while, Geo-theory, presented here, argues that the cause of growth operates within the Earth's core called the transformable core kernel, making the Earth's core the </a:t>
            </a:r>
            <a:r>
              <a:rPr lang="en-US" sz="1600" dirty="0">
                <a:latin typeface="Cambria" panose="02040503050406030204" pitchFamily="18" charset="0"/>
                <a:ea typeface="Cambria" panose="02040503050406030204" pitchFamily="18" charset="0"/>
              </a:rPr>
              <a:t>speci</a:t>
            </a:r>
            <a:r>
              <a:rPr lang="en-US" sz="1600" kern="1200" dirty="0">
                <a:effectLst/>
                <a:latin typeface="Cambria" panose="02040503050406030204" pitchFamily="18" charset="0"/>
                <a:ea typeface="Cambria" panose="02040503050406030204" pitchFamily="18" charset="0"/>
              </a:rPr>
              <a:t>al energetic object, and </a:t>
            </a:r>
            <a:r>
              <a:rPr lang="en-US" sz="1600" kern="1200" dirty="0">
                <a:solidFill>
                  <a:srgbClr val="FF0000"/>
                </a:solidFill>
                <a:effectLst/>
                <a:latin typeface="Cambria" panose="02040503050406030204" pitchFamily="18" charset="0"/>
                <a:ea typeface="Cambria" panose="02040503050406030204" pitchFamily="18" charset="0"/>
              </a:rPr>
              <a:t>not at all precipitated mass. </a:t>
            </a:r>
          </a:p>
          <a:p>
            <a:pPr marL="0" marR="0" algn="just">
              <a:lnSpc>
                <a:spcPct val="106000"/>
              </a:lnSpc>
              <a:spcBef>
                <a:spcPts val="0"/>
              </a:spcBef>
              <a:spcAft>
                <a:spcPts val="0"/>
              </a:spcAft>
            </a:pPr>
            <a:endParaRPr lang="en-US" sz="1600" kern="1200" dirty="0">
              <a:effectLst/>
              <a:latin typeface="Cambria" panose="02040503050406030204" pitchFamily="18" charset="0"/>
              <a:ea typeface="Cambria" panose="02040503050406030204" pitchFamily="18" charset="0"/>
            </a:endParaRPr>
          </a:p>
          <a:p>
            <a:pPr marL="0" marR="0" algn="just">
              <a:lnSpc>
                <a:spcPct val="106000"/>
              </a:lnSpc>
              <a:spcBef>
                <a:spcPts val="0"/>
              </a:spcBef>
              <a:spcAft>
                <a:spcPts val="0"/>
              </a:spcAft>
            </a:pPr>
            <a:r>
              <a:rPr lang="en-US" sz="1600" dirty="0">
                <a:latin typeface="Cambria" panose="02040503050406030204" pitchFamily="18" charset="0"/>
                <a:ea typeface="Cambria" panose="02040503050406030204" pitchFamily="18" charset="0"/>
              </a:rPr>
              <a:t>*</a:t>
            </a:r>
            <a:r>
              <a:rPr lang="en-US" sz="1600" kern="1200" dirty="0">
                <a:effectLst/>
                <a:latin typeface="Cambria" panose="02040503050406030204" pitchFamily="18" charset="0"/>
                <a:ea typeface="Cambria" panose="02040503050406030204" pitchFamily="18" charset="0"/>
              </a:rPr>
              <a:t> ⁽¹⁷⁾</a:t>
            </a:r>
            <a:r>
              <a:rPr lang="en-US" sz="1600" kern="1200" baseline="30000" dirty="0">
                <a:effectLst/>
                <a:latin typeface="Cambria" panose="02040503050406030204" pitchFamily="18" charset="0"/>
                <a:ea typeface="Cambria" panose="02040503050406030204" pitchFamily="18" charset="0"/>
              </a:rPr>
              <a:t>,</a:t>
            </a:r>
            <a:r>
              <a:rPr lang="en-US" sz="1600" kern="1200" dirty="0">
                <a:effectLst/>
                <a:latin typeface="Cambria" panose="02040503050406030204" pitchFamily="18" charset="0"/>
                <a:ea typeface="Cambria" panose="02040503050406030204" pitchFamily="18" charset="0"/>
              </a:rPr>
              <a:t>⁽⁴⁾</a:t>
            </a:r>
            <a:r>
              <a:rPr lang="en-US" sz="1600" kern="1200" baseline="30000" dirty="0">
                <a:effectLst/>
                <a:latin typeface="Cambria" panose="02040503050406030204" pitchFamily="18" charset="0"/>
                <a:ea typeface="Cambria" panose="02040503050406030204" pitchFamily="18" charset="0"/>
              </a:rPr>
              <a:t>,</a:t>
            </a:r>
            <a:r>
              <a:rPr lang="en-US" sz="1600" kern="1200" dirty="0">
                <a:effectLst/>
                <a:latin typeface="Cambria" panose="02040503050406030204" pitchFamily="18" charset="0"/>
                <a:ea typeface="Cambria" panose="02040503050406030204" pitchFamily="18" charset="0"/>
              </a:rPr>
              <a:t>⁽⁵</a:t>
            </a:r>
            <a:r>
              <a:rPr lang="en-US" sz="1600" kern="1200" baseline="30000" dirty="0">
                <a:effectLst/>
                <a:latin typeface="Cambria" panose="02040503050406030204" pitchFamily="18" charset="0"/>
                <a:ea typeface="Cambria" panose="02040503050406030204" pitchFamily="18" charset="0"/>
              </a:rPr>
              <a:t>a</a:t>
            </a:r>
            <a:r>
              <a:rPr lang="en-US" sz="1600" kern="1200" dirty="0">
                <a:effectLst/>
                <a:latin typeface="Cambria" panose="02040503050406030204" pitchFamily="18" charset="0"/>
                <a:ea typeface="Cambria" panose="02040503050406030204" pitchFamily="18" charset="0"/>
              </a:rPr>
              <a:t>⁾</a:t>
            </a:r>
            <a:r>
              <a:rPr lang="en-US" sz="1600" kern="1200" baseline="30000" dirty="0">
                <a:effectLst/>
                <a:latin typeface="Cambria" panose="02040503050406030204" pitchFamily="18" charset="0"/>
                <a:ea typeface="Cambria" panose="02040503050406030204" pitchFamily="18" charset="0"/>
              </a:rPr>
              <a:t>,</a:t>
            </a:r>
            <a:r>
              <a:rPr lang="en-US" sz="1600" kern="1200" dirty="0">
                <a:effectLst/>
                <a:latin typeface="Cambria" panose="02040503050406030204" pitchFamily="18" charset="0"/>
                <a:ea typeface="Cambria" panose="02040503050406030204" pitchFamily="18" charset="0"/>
              </a:rPr>
              <a:t>⁽⁵</a:t>
            </a:r>
            <a:r>
              <a:rPr lang="en-US" sz="1600" kern="1200" baseline="30000" dirty="0">
                <a:effectLst/>
                <a:latin typeface="Cambria" panose="02040503050406030204" pitchFamily="18" charset="0"/>
                <a:ea typeface="Cambria" panose="02040503050406030204" pitchFamily="18" charset="0"/>
              </a:rPr>
              <a:t>b</a:t>
            </a:r>
            <a:r>
              <a:rPr lang="en-US" sz="1600" kern="1200" dirty="0">
                <a:effectLst/>
                <a:latin typeface="Cambria" panose="02040503050406030204" pitchFamily="18" charset="0"/>
                <a:ea typeface="Cambria" panose="02040503050406030204" pitchFamily="18" charset="0"/>
              </a:rPr>
              <a:t>⁾</a:t>
            </a:r>
            <a:r>
              <a:rPr lang="en-US" sz="1600" kern="1200" spc="-10" baseline="30000" dirty="0">
                <a:effectLst/>
                <a:latin typeface="Cambria" panose="02040503050406030204" pitchFamily="18" charset="0"/>
                <a:ea typeface="Cambria" panose="02040503050406030204" pitchFamily="18" charset="0"/>
                <a:cs typeface="Calibri" panose="020F0502020204030204" pitchFamily="34" charset="0"/>
              </a:rPr>
              <a:t>,</a:t>
            </a:r>
            <a:r>
              <a:rPr lang="en-US" sz="1600" kern="1200" dirty="0">
                <a:effectLst/>
                <a:latin typeface="Cambria" panose="02040503050406030204" pitchFamily="18" charset="0"/>
                <a:ea typeface="Cambria" panose="02040503050406030204" pitchFamily="18" charset="0"/>
                <a:cs typeface="Cambria Math" panose="02040503050406030204" pitchFamily="18" charset="0"/>
              </a:rPr>
              <a:t>⁽</a:t>
            </a:r>
            <a:r>
              <a:rPr lang="en-US" sz="1600" kern="1200" dirty="0">
                <a:effectLst/>
                <a:latin typeface="Cambria" panose="02040503050406030204" pitchFamily="18" charset="0"/>
                <a:ea typeface="Cambria" panose="02040503050406030204" pitchFamily="18" charset="0"/>
                <a:cs typeface="Calibri" panose="020F0502020204030204" pitchFamily="34" charset="0"/>
              </a:rPr>
              <a:t>¹¹</a:t>
            </a:r>
            <a:r>
              <a:rPr lang="en-US" sz="1600" kern="1200" dirty="0">
                <a:effectLst/>
                <a:latin typeface="Cambria" panose="02040503050406030204" pitchFamily="18" charset="0"/>
                <a:ea typeface="Cambria" panose="02040503050406030204" pitchFamily="18" charset="0"/>
                <a:cs typeface="Cambria Math" panose="02040503050406030204" pitchFamily="18" charset="0"/>
              </a:rPr>
              <a:t>⁾</a:t>
            </a:r>
            <a:r>
              <a:rPr lang="en-US" sz="1600" kern="1200" spc="-10" baseline="30000" dirty="0">
                <a:effectLst/>
                <a:latin typeface="Cambria" panose="02040503050406030204" pitchFamily="18" charset="0"/>
                <a:ea typeface="Cambria" panose="02040503050406030204" pitchFamily="18" charset="0"/>
                <a:cs typeface="Calibri" panose="020F0502020204030204" pitchFamily="34" charset="0"/>
              </a:rPr>
              <a:t>,</a:t>
            </a:r>
            <a:r>
              <a:rPr lang="en-US" sz="1600" kern="1200" dirty="0">
                <a:effectLst/>
                <a:latin typeface="Cambria" panose="02040503050406030204" pitchFamily="18" charset="0"/>
                <a:ea typeface="Cambria" panose="02040503050406030204" pitchFamily="18" charset="0"/>
                <a:cs typeface="Cambria Math" panose="02040503050406030204" pitchFamily="18" charset="0"/>
              </a:rPr>
              <a:t>⁽</a:t>
            </a:r>
            <a:r>
              <a:rPr lang="en-US" sz="1600" kern="1200" dirty="0">
                <a:effectLst/>
                <a:latin typeface="Cambria" panose="02040503050406030204" pitchFamily="18" charset="0"/>
                <a:ea typeface="Cambria" panose="02040503050406030204" pitchFamily="18" charset="0"/>
                <a:cs typeface="Calibri" panose="020F0502020204030204" pitchFamily="34" charset="0"/>
              </a:rPr>
              <a:t>³²</a:t>
            </a:r>
            <a:r>
              <a:rPr lang="en-US" sz="1600" kern="1200" dirty="0">
                <a:effectLst/>
                <a:latin typeface="Cambria" panose="02040503050406030204" pitchFamily="18" charset="0"/>
                <a:ea typeface="Cambria" panose="02040503050406030204" pitchFamily="18" charset="0"/>
                <a:cs typeface="Times New Roman" panose="02020603050405020304" pitchFamily="18" charset="0"/>
              </a:rPr>
              <a:t>⁾</a:t>
            </a:r>
            <a:r>
              <a:rPr lang="en-US" sz="1600" kern="1200" baseline="30000" dirty="0">
                <a:effectLst/>
                <a:latin typeface="Cambria" panose="02040503050406030204" pitchFamily="18" charset="0"/>
                <a:ea typeface="Cambria" panose="02040503050406030204" pitchFamily="18" charset="0"/>
              </a:rPr>
              <a:t>,</a:t>
            </a:r>
            <a:r>
              <a:rPr lang="en-US" sz="1600" kern="1200" dirty="0">
                <a:effectLst/>
                <a:latin typeface="Cambria" panose="02040503050406030204" pitchFamily="18" charset="0"/>
                <a:ea typeface="Cambria" panose="02040503050406030204" pitchFamily="18" charset="0"/>
                <a:cs typeface="Times New Roman" panose="02020603050405020304" pitchFamily="18" charset="0"/>
              </a:rPr>
              <a:t>⁽²³⁾</a:t>
            </a:r>
            <a:r>
              <a:rPr lang="en-US" sz="1600" kern="1200" baseline="30000" dirty="0">
                <a:effectLst/>
                <a:latin typeface="Cambria" panose="02040503050406030204" pitchFamily="18" charset="0"/>
                <a:ea typeface="Cambria" panose="02040503050406030204" pitchFamily="18" charset="0"/>
              </a:rPr>
              <a:t>,</a:t>
            </a:r>
            <a:r>
              <a:rPr lang="en-US" sz="1600" kern="1200" dirty="0">
                <a:effectLst/>
                <a:latin typeface="Cambria" panose="02040503050406030204" pitchFamily="18" charset="0"/>
                <a:ea typeface="Cambria" panose="02040503050406030204" pitchFamily="18" charset="0"/>
                <a:cs typeface="Times New Roman" panose="02020603050405020304" pitchFamily="18" charset="0"/>
              </a:rPr>
              <a:t>⁽²⁸</a:t>
            </a:r>
            <a:r>
              <a:rPr lang="en-US" sz="1600" kern="1200" baseline="30000" dirty="0">
                <a:effectLst/>
                <a:latin typeface="Cambria" panose="02040503050406030204" pitchFamily="18" charset="0"/>
                <a:ea typeface="Cambria" panose="02040503050406030204" pitchFamily="18" charset="0"/>
              </a:rPr>
              <a:t>,</a:t>
            </a:r>
            <a:r>
              <a:rPr lang="en-US" sz="1600" kern="1200" dirty="0">
                <a:effectLst/>
                <a:latin typeface="Cambria" panose="02040503050406030204" pitchFamily="18" charset="0"/>
                <a:ea typeface="Cambria" panose="02040503050406030204" pitchFamily="18" charset="0"/>
                <a:cs typeface="Times New Roman" panose="02020603050405020304" pitchFamily="18" charset="0"/>
              </a:rPr>
              <a:t>⁽³³⁾</a:t>
            </a:r>
            <a:r>
              <a:rPr lang="en-US" sz="1600" kern="1200" baseline="30000" dirty="0">
                <a:effectLst/>
                <a:latin typeface="Cambria" panose="02040503050406030204" pitchFamily="18" charset="0"/>
                <a:ea typeface="Cambria" panose="02040503050406030204" pitchFamily="18" charset="0"/>
              </a:rPr>
              <a:t>,</a:t>
            </a:r>
            <a:r>
              <a:rPr lang="en-US" sz="1600" kern="1200" dirty="0">
                <a:effectLst/>
                <a:latin typeface="Cambria" panose="02040503050406030204" pitchFamily="18" charset="0"/>
                <a:ea typeface="Cambria" panose="02040503050406030204" pitchFamily="18" charset="0"/>
                <a:cs typeface="Times New Roman" panose="02020603050405020304" pitchFamily="18" charset="0"/>
              </a:rPr>
              <a:t>⁽³⁴⁾</a:t>
            </a:r>
            <a:r>
              <a:rPr lang="en-US" sz="1600" kern="1200" baseline="30000" dirty="0">
                <a:effectLst/>
                <a:latin typeface="Cambria" panose="02040503050406030204" pitchFamily="18" charset="0"/>
                <a:ea typeface="Cambria" panose="02040503050406030204" pitchFamily="18" charset="0"/>
              </a:rPr>
              <a:t>,</a:t>
            </a:r>
            <a:r>
              <a:rPr lang="en-US" sz="1600" kern="1200" dirty="0">
                <a:effectLst/>
                <a:latin typeface="Cambria" panose="02040503050406030204" pitchFamily="18" charset="0"/>
                <a:ea typeface="Cambria" panose="02040503050406030204" pitchFamily="18" charset="0"/>
                <a:cs typeface="Times New Roman" panose="02020603050405020304" pitchFamily="18" charset="0"/>
              </a:rPr>
              <a:t>⁽³⁵⁾</a:t>
            </a:r>
            <a:r>
              <a:rPr lang="en-US" sz="1600" kern="1200" baseline="30000" dirty="0">
                <a:effectLst/>
                <a:latin typeface="Cambria" panose="02040503050406030204" pitchFamily="18" charset="0"/>
                <a:ea typeface="Cambria" panose="02040503050406030204" pitchFamily="18" charset="0"/>
              </a:rPr>
              <a:t>,</a:t>
            </a:r>
            <a:r>
              <a:rPr lang="en-US" sz="1600" kern="1200" dirty="0">
                <a:effectLst/>
                <a:latin typeface="Cambria" panose="02040503050406030204" pitchFamily="18" charset="0"/>
                <a:ea typeface="Cambria" panose="02040503050406030204" pitchFamily="18" charset="0"/>
                <a:cs typeface="Cambria Math" panose="02040503050406030204" pitchFamily="18" charset="0"/>
              </a:rPr>
              <a:t>⁽</a:t>
            </a:r>
            <a:r>
              <a:rPr lang="en-US" sz="1600" kern="1200" dirty="0">
                <a:effectLst/>
                <a:latin typeface="Cambria" panose="02040503050406030204" pitchFamily="18" charset="0"/>
                <a:ea typeface="Cambria" panose="02040503050406030204" pitchFamily="18" charset="0"/>
                <a:cs typeface="Calibri" panose="020F0502020204030204" pitchFamily="34" charset="0"/>
              </a:rPr>
              <a:t>³</a:t>
            </a:r>
            <a:r>
              <a:rPr lang="en-US" sz="1600" kern="1200" dirty="0">
                <a:effectLst/>
                <a:latin typeface="Cambria" panose="02040503050406030204" pitchFamily="18" charset="0"/>
                <a:ea typeface="Cambria" panose="02040503050406030204" pitchFamily="18" charset="0"/>
                <a:cs typeface="Verdana" panose="020B0604030504040204" pitchFamily="34" charset="0"/>
              </a:rPr>
              <a:t>⁶</a:t>
            </a:r>
            <a:r>
              <a:rPr lang="en-US" sz="1600" kern="1200" dirty="0">
                <a:effectLst/>
                <a:latin typeface="Cambria" panose="02040503050406030204" pitchFamily="18" charset="0"/>
                <a:ea typeface="Cambria" panose="02040503050406030204" pitchFamily="18" charset="0"/>
                <a:cs typeface="Cambria Math" panose="02040503050406030204" pitchFamily="18" charset="0"/>
              </a:rPr>
              <a:t>⁾</a:t>
            </a:r>
            <a:r>
              <a:rPr lang="en-US" sz="1600" kern="1200" spc="-10" baseline="30000" dirty="0">
                <a:effectLst/>
                <a:latin typeface="Cambria" panose="02040503050406030204" pitchFamily="18" charset="0"/>
                <a:ea typeface="Cambria" panose="02040503050406030204" pitchFamily="18" charset="0"/>
                <a:cs typeface="Calibri" panose="020F0502020204030204" pitchFamily="34" charset="0"/>
              </a:rPr>
              <a:t>,</a:t>
            </a:r>
            <a:r>
              <a:rPr lang="en-US" sz="1600" kern="1200" dirty="0">
                <a:effectLst/>
                <a:latin typeface="Cambria" panose="02040503050406030204" pitchFamily="18" charset="0"/>
                <a:ea typeface="Cambria" panose="02040503050406030204" pitchFamily="18" charset="0"/>
                <a:cs typeface="Cambria Math" panose="02040503050406030204" pitchFamily="18" charset="0"/>
              </a:rPr>
              <a:t>⁽</a:t>
            </a:r>
            <a:r>
              <a:rPr lang="en-US" sz="1600" kern="1200" dirty="0">
                <a:effectLst/>
                <a:latin typeface="Cambria" panose="02040503050406030204" pitchFamily="18" charset="0"/>
                <a:ea typeface="Cambria" panose="02040503050406030204" pitchFamily="18" charset="0"/>
                <a:cs typeface="Calibri" panose="020F0502020204030204" pitchFamily="34" charset="0"/>
              </a:rPr>
              <a:t>³⁰</a:t>
            </a:r>
            <a:r>
              <a:rPr lang="en-US" sz="1600" kern="1200" dirty="0">
                <a:effectLst/>
                <a:latin typeface="Cambria" panose="02040503050406030204" pitchFamily="18" charset="0"/>
                <a:ea typeface="Cambria" panose="02040503050406030204" pitchFamily="18" charset="0"/>
                <a:cs typeface="Cambria Math" panose="02040503050406030204" pitchFamily="18" charset="0"/>
              </a:rPr>
              <a:t>⁾</a:t>
            </a:r>
            <a:r>
              <a:rPr lang="en-US" sz="1600" kern="1200" spc="-10" baseline="30000" dirty="0">
                <a:effectLst/>
                <a:latin typeface="Cambria" panose="02040503050406030204" pitchFamily="18" charset="0"/>
                <a:ea typeface="Cambria" panose="02040503050406030204" pitchFamily="18" charset="0"/>
                <a:cs typeface="Calibri" panose="020F0502020204030204" pitchFamily="34" charset="0"/>
              </a:rPr>
              <a:t>,</a:t>
            </a:r>
            <a:r>
              <a:rPr lang="en-US" sz="1600" kern="1200" dirty="0">
                <a:effectLst/>
                <a:latin typeface="Cambria" panose="02040503050406030204" pitchFamily="18" charset="0"/>
                <a:ea typeface="Cambria" panose="02040503050406030204" pitchFamily="18" charset="0"/>
                <a:cs typeface="Cambria Math" panose="02040503050406030204" pitchFamily="18" charset="0"/>
              </a:rPr>
              <a:t>⁽</a:t>
            </a:r>
            <a:r>
              <a:rPr lang="en-US" sz="1600" kern="1200" dirty="0">
                <a:effectLst/>
                <a:latin typeface="Cambria" panose="02040503050406030204" pitchFamily="18" charset="0"/>
                <a:ea typeface="Cambria" panose="02040503050406030204" pitchFamily="18" charset="0"/>
                <a:cs typeface="Calibri" panose="020F0502020204030204" pitchFamily="34" charset="0"/>
              </a:rPr>
              <a:t>¹⁰</a:t>
            </a:r>
            <a:r>
              <a:rPr lang="en-US" sz="1600" kern="1200" dirty="0">
                <a:effectLst/>
                <a:latin typeface="Cambria" panose="02040503050406030204" pitchFamily="18" charset="0"/>
                <a:ea typeface="Cambria" panose="02040503050406030204" pitchFamily="18" charset="0"/>
                <a:cs typeface="Cambria Math" panose="02040503050406030204" pitchFamily="18" charset="0"/>
              </a:rPr>
              <a:t>⁾</a:t>
            </a:r>
            <a:r>
              <a:rPr lang="en-US" sz="1600" kern="1200" spc="-10" baseline="30000" dirty="0">
                <a:effectLst/>
                <a:latin typeface="Cambria" panose="02040503050406030204" pitchFamily="18" charset="0"/>
                <a:ea typeface="Cambria" panose="02040503050406030204" pitchFamily="18" charset="0"/>
                <a:cs typeface="Calibri" panose="020F0502020204030204" pitchFamily="34" charset="0"/>
              </a:rPr>
              <a:t>,</a:t>
            </a:r>
            <a:r>
              <a:rPr lang="en-US" sz="1600" kern="1200" dirty="0">
                <a:effectLst/>
                <a:latin typeface="Cambria" panose="02040503050406030204" pitchFamily="18" charset="0"/>
                <a:ea typeface="Cambria" panose="02040503050406030204" pitchFamily="18" charset="0"/>
                <a:cs typeface="Cambria Math" panose="02040503050406030204" pitchFamily="18" charset="0"/>
              </a:rPr>
              <a:t>⁽</a:t>
            </a:r>
            <a:r>
              <a:rPr lang="en-US" sz="1600" kern="1200" dirty="0">
                <a:effectLst/>
                <a:latin typeface="Cambria" panose="02040503050406030204" pitchFamily="18" charset="0"/>
                <a:ea typeface="Cambria" panose="02040503050406030204" pitchFamily="18" charset="0"/>
                <a:cs typeface="Verdana" panose="020B0604030504040204" pitchFamily="34" charset="0"/>
              </a:rPr>
              <a:t>⁴⁶</a:t>
            </a:r>
            <a:r>
              <a:rPr lang="en-US" sz="1600" kern="1200" dirty="0">
                <a:effectLst/>
                <a:latin typeface="Cambria" panose="02040503050406030204" pitchFamily="18" charset="0"/>
                <a:ea typeface="Cambria" panose="02040503050406030204" pitchFamily="18" charset="0"/>
                <a:cs typeface="Cambria Math" panose="02040503050406030204" pitchFamily="18" charset="0"/>
              </a:rPr>
              <a:t>⁾</a:t>
            </a:r>
            <a:r>
              <a:rPr lang="en-US" sz="1600" kern="1200" spc="-10" baseline="30000" dirty="0">
                <a:effectLst/>
                <a:latin typeface="Cambria" panose="02040503050406030204" pitchFamily="18" charset="0"/>
                <a:ea typeface="Cambria" panose="02040503050406030204" pitchFamily="18" charset="0"/>
                <a:cs typeface="Calibri" panose="020F0502020204030204" pitchFamily="34" charset="0"/>
              </a:rPr>
              <a:t>,</a:t>
            </a:r>
            <a:r>
              <a:rPr lang="en-US" sz="1600" kern="1200" dirty="0">
                <a:effectLst/>
                <a:latin typeface="Cambria" panose="02040503050406030204" pitchFamily="18" charset="0"/>
                <a:ea typeface="Cambria" panose="02040503050406030204" pitchFamily="18" charset="0"/>
                <a:cs typeface="Cambria Math" panose="02040503050406030204" pitchFamily="18" charset="0"/>
              </a:rPr>
              <a:t>⁽</a:t>
            </a:r>
            <a:r>
              <a:rPr lang="en-US" sz="1600" kern="1200" dirty="0">
                <a:effectLst/>
                <a:latin typeface="Cambria" panose="02040503050406030204" pitchFamily="18" charset="0"/>
                <a:ea typeface="Cambria" panose="02040503050406030204" pitchFamily="18" charset="0"/>
                <a:cs typeface="Verdana" panose="020B0604030504040204" pitchFamily="34" charset="0"/>
              </a:rPr>
              <a:t>⁴⁹</a:t>
            </a:r>
            <a:r>
              <a:rPr lang="en-US" sz="1600" kern="1200" dirty="0">
                <a:effectLst/>
                <a:latin typeface="Cambria" panose="02040503050406030204" pitchFamily="18" charset="0"/>
                <a:ea typeface="Cambria" panose="02040503050406030204" pitchFamily="18" charset="0"/>
                <a:cs typeface="Cambria Math" panose="02040503050406030204" pitchFamily="18" charset="0"/>
              </a:rPr>
              <a:t>⁾</a:t>
            </a:r>
            <a:endParaRPr lang="en-US" sz="1600" dirty="0">
              <a:effectLst/>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47C9E1A1-44AA-4FAA-97A6-9D2AF132AD8E}"/>
              </a:ext>
            </a:extLst>
          </p:cNvPr>
          <p:cNvSpPr txBox="1"/>
          <p:nvPr/>
        </p:nvSpPr>
        <p:spPr>
          <a:xfrm>
            <a:off x="260059" y="4827062"/>
            <a:ext cx="3363985" cy="445507"/>
          </a:xfrm>
          <a:prstGeom prst="rect">
            <a:avLst/>
          </a:prstGeom>
          <a:noFill/>
        </p:spPr>
        <p:txBody>
          <a:bodyPr wrap="square">
            <a:spAutoFit/>
          </a:bodyPr>
          <a:lstStyle/>
          <a:p>
            <a:pPr>
              <a:lnSpc>
                <a:spcPct val="107000"/>
              </a:lnSpc>
            </a:pPr>
            <a:r>
              <a:rPr lang="en-US" sz="1050" b="1" dirty="0">
                <a:latin typeface="Cambria" panose="02040503050406030204" pitchFamily="18" charset="0"/>
                <a:ea typeface="Calibri" panose="020F0502020204030204" pitchFamily="34" charset="0"/>
                <a:cs typeface="Times New Roman" panose="02020603050405020304" pitchFamily="18" charset="0"/>
              </a:rPr>
              <a:t>          Fig. 4. </a:t>
            </a:r>
            <a:r>
              <a:rPr lang="en-US" sz="1050" dirty="0">
                <a:latin typeface="Cambria" panose="02040503050406030204" pitchFamily="18" charset="0"/>
                <a:ea typeface="Calibri" panose="020F0502020204030204" pitchFamily="34" charset="0"/>
                <a:cs typeface="Times New Roman" panose="02020603050405020304" pitchFamily="18" charset="0"/>
              </a:rPr>
              <a:t>Scheme of difference between processes</a:t>
            </a:r>
          </a:p>
          <a:p>
            <a:pPr>
              <a:lnSpc>
                <a:spcPct val="107000"/>
              </a:lnSpc>
            </a:pPr>
            <a:r>
              <a:rPr lang="en-US" sz="1050" dirty="0">
                <a:latin typeface="Cambria" panose="02040503050406030204" pitchFamily="18" charset="0"/>
                <a:ea typeface="Calibri" panose="020F0502020204030204" pitchFamily="34" charset="0"/>
                <a:cs typeface="Times New Roman" panose="02020603050405020304" pitchFamily="18" charset="0"/>
              </a:rPr>
              <a:t>         causing growth and expansion.</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5032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87B73-5950-4EC0-A085-908AE402C0C7}"/>
              </a:ext>
            </a:extLst>
          </p:cNvPr>
          <p:cNvSpPr>
            <a:spLocks noGrp="1"/>
          </p:cNvSpPr>
          <p:nvPr>
            <p:ph type="title"/>
          </p:nvPr>
        </p:nvSpPr>
        <p:spPr>
          <a:xfrm>
            <a:off x="0" y="23019"/>
            <a:ext cx="11953702" cy="555822"/>
          </a:xfrm>
        </p:spPr>
        <p:txBody>
          <a:bodyPr>
            <a:normAutofit/>
          </a:bodyPr>
          <a:lstStyle/>
          <a:p>
            <a:pPr marL="0" marR="0" fontAlgn="base">
              <a:lnSpc>
                <a:spcPct val="101000"/>
              </a:lnSpc>
              <a:spcBef>
                <a:spcPts val="0"/>
              </a:spcBef>
              <a:spcAft>
                <a:spcPts val="0"/>
              </a:spcAft>
            </a:pPr>
            <a:r>
              <a:rPr lang="en-US" sz="2400" b="1" i="0" dirty="0">
                <a:solidFill>
                  <a:srgbClr val="000000"/>
                </a:solidFill>
                <a:effectLst/>
                <a:latin typeface="Arial Black" panose="020B0A04020102020204" pitchFamily="34" charset="0"/>
                <a:ea typeface="Calibri" panose="020F0502020204030204" pitchFamily="34" charset="0"/>
                <a:cs typeface="F"/>
              </a:rPr>
              <a:t>    </a:t>
            </a:r>
            <a:r>
              <a:rPr lang="en-US" sz="1600" b="1" i="0" dirty="0">
                <a:solidFill>
                  <a:srgbClr val="000000"/>
                </a:solidFill>
                <a:effectLst/>
                <a:latin typeface="Arial Black" panose="020B0A04020102020204" pitchFamily="34" charset="0"/>
                <a:ea typeface="Calibri" panose="020F0502020204030204" pitchFamily="34" charset="0"/>
                <a:cs typeface="F"/>
              </a:rPr>
              <a:t>The Earth’s Core Energetic Structure, Consequence of Core Kernel Function</a:t>
            </a:r>
            <a:endParaRPr lang="en-US" sz="1600" b="1" i="0" dirty="0">
              <a:latin typeface="Arial Black" panose="020B0A04020102020204" pitchFamily="34" charset="0"/>
            </a:endParaRPr>
          </a:p>
        </p:txBody>
      </p:sp>
      <p:sp>
        <p:nvSpPr>
          <p:cNvPr id="7" name="TextBox 6">
            <a:extLst>
              <a:ext uri="{FF2B5EF4-FFF2-40B4-BE49-F238E27FC236}">
                <a16:creationId xmlns:a16="http://schemas.microsoft.com/office/drawing/2014/main" id="{6F0784B2-9FD5-481B-9EB1-802350AEB9DD}"/>
              </a:ext>
            </a:extLst>
          </p:cNvPr>
          <p:cNvSpPr txBox="1"/>
          <p:nvPr/>
        </p:nvSpPr>
        <p:spPr>
          <a:xfrm>
            <a:off x="5201175" y="947956"/>
            <a:ext cx="6500352" cy="6006516"/>
          </a:xfrm>
          <a:prstGeom prst="rect">
            <a:avLst/>
          </a:prstGeom>
          <a:noFill/>
        </p:spPr>
        <p:txBody>
          <a:bodyPr wrap="square">
            <a:spAutoFit/>
          </a:bodyPr>
          <a:lstStyle/>
          <a:p>
            <a:pPr marL="0" marR="0" algn="just" fontAlgn="base">
              <a:lnSpc>
                <a:spcPct val="107000"/>
              </a:lnSpc>
              <a:spcBef>
                <a:spcPts val="0"/>
              </a:spcBef>
              <a:spcAft>
                <a:spcPts val="0"/>
              </a:spcAft>
            </a:pPr>
            <a:r>
              <a:rPr lang="en-US" sz="1200" b="1" dirty="0">
                <a:solidFill>
                  <a:srgbClr val="000000"/>
                </a:solidFill>
                <a:effectLst/>
                <a:latin typeface="Cambria" panose="02040503050406030204" pitchFamily="18" charset="0"/>
                <a:ea typeface="Cambria" panose="02040503050406030204" pitchFamily="18" charset="0"/>
                <a:cs typeface="F"/>
              </a:rPr>
              <a:t> </a:t>
            </a:r>
            <a:r>
              <a:rPr lang="en-US" sz="1200" b="1" dirty="0">
                <a:latin typeface="Cambria" panose="02040503050406030204" pitchFamily="18" charset="0"/>
                <a:ea typeface="Cambria" panose="02040503050406030204" pitchFamily="18" charset="0"/>
                <a:cs typeface="F"/>
              </a:rPr>
              <a:t>The Fig. 5</a:t>
            </a:r>
            <a:r>
              <a:rPr lang="en-US" sz="1200" dirty="0">
                <a:effectLst/>
                <a:latin typeface="Cambria" panose="02040503050406030204" pitchFamily="18" charset="0"/>
                <a:ea typeface="Cambria" panose="02040503050406030204" pitchFamily="18" charset="0"/>
                <a:cs typeface="F"/>
              </a:rPr>
              <a:t> indicates presence and function of </a:t>
            </a:r>
            <a:r>
              <a:rPr lang="en-US" sz="1200" b="1" dirty="0">
                <a:effectLst/>
                <a:latin typeface="Cambria" panose="02040503050406030204" pitchFamily="18" charset="0"/>
                <a:ea typeface="Cambria" panose="02040503050406030204" pitchFamily="18" charset="0"/>
                <a:cs typeface="F"/>
              </a:rPr>
              <a:t>ultra-dense core kernel </a:t>
            </a:r>
            <a:r>
              <a:rPr lang="en-US" sz="1200" dirty="0">
                <a:effectLst/>
                <a:latin typeface="Cambria" panose="02040503050406030204" pitchFamily="18" charset="0"/>
                <a:ea typeface="Cambria" panose="02040503050406030204" pitchFamily="18" charset="0"/>
                <a:cs typeface="F"/>
              </a:rPr>
              <a:t>in spontaneous transformation (disintegration) that is positioned as </a:t>
            </a:r>
            <a:r>
              <a:rPr lang="en-US" sz="1200" i="1" dirty="0">
                <a:effectLst/>
                <a:latin typeface="Cambria" panose="02040503050406030204" pitchFamily="18" charset="0"/>
                <a:ea typeface="Cambria" panose="02040503050406030204" pitchFamily="18" charset="0"/>
                <a:cs typeface="F"/>
              </a:rPr>
              <a:t>ultrathin screen</a:t>
            </a:r>
            <a:r>
              <a:rPr lang="en-US" sz="1200" dirty="0">
                <a:effectLst/>
                <a:latin typeface="Cambria" panose="02040503050406030204" pitchFamily="18" charset="0"/>
                <a:ea typeface="Cambria" panose="02040503050406030204" pitchFamily="18" charset="0"/>
                <a:cs typeface="F"/>
              </a:rPr>
              <a:t> between two cores (solid inner G and outer molten E) drawn by interrupted circular line, above the geo-spherical transitory (F)–layer and within inner boundary belt of molten mass </a:t>
            </a:r>
            <a:r>
              <a:rPr lang="en-US" sz="1200" dirty="0">
                <a:effectLst/>
                <a:latin typeface="Cambria" panose="02040503050406030204" pitchFamily="18" charset="0"/>
                <a:ea typeface="Cambria" panose="02040503050406030204" pitchFamily="18" charset="0"/>
                <a:cs typeface="Times New Roman" panose="02020603050405020304" pitchFamily="18" charset="0"/>
              </a:rPr>
              <a:t>(drawn by circular interrupted line). </a:t>
            </a:r>
          </a:p>
          <a:p>
            <a:pPr marL="0" marR="0" algn="just" fontAlgn="base">
              <a:lnSpc>
                <a:spcPct val="107000"/>
              </a:lnSpc>
              <a:spcBef>
                <a:spcPts val="0"/>
              </a:spcBef>
              <a:spcAft>
                <a:spcPts val="0"/>
              </a:spcAft>
            </a:pPr>
            <a:endParaRPr lang="en-US" sz="1200" dirty="0">
              <a:latin typeface="Cambria" panose="02040503050406030204" pitchFamily="18" charset="0"/>
              <a:ea typeface="Cambria" panose="02040503050406030204" pitchFamily="18" charset="0"/>
              <a:cs typeface="Times New Roman" panose="02020603050405020304" pitchFamily="18" charset="0"/>
            </a:endParaRPr>
          </a:p>
          <a:p>
            <a:pPr marL="0" marR="0" algn="just" fontAlgn="base">
              <a:lnSpc>
                <a:spcPct val="107000"/>
              </a:lnSpc>
              <a:spcBef>
                <a:spcPts val="0"/>
              </a:spcBef>
              <a:spcAft>
                <a:spcPts val="0"/>
              </a:spcAft>
            </a:pPr>
            <a:r>
              <a:rPr lang="en-US" sz="1200" dirty="0">
                <a:effectLst/>
                <a:latin typeface="Cambria" panose="02040503050406030204" pitchFamily="18" charset="0"/>
                <a:ea typeface="Cambria" panose="02040503050406030204" pitchFamily="18" charset="0"/>
                <a:cs typeface="Times New Roman" panose="02020603050405020304" pitchFamily="18" charset="0"/>
              </a:rPr>
              <a:t>This</a:t>
            </a:r>
            <a:r>
              <a:rPr lang="en-US" sz="1200" dirty="0">
                <a:effectLst/>
                <a:latin typeface="Cambria" panose="02040503050406030204" pitchFamily="18" charset="0"/>
                <a:ea typeface="Cambria" panose="02040503050406030204" pitchFamily="18" charset="0"/>
                <a:cs typeface="F"/>
              </a:rPr>
              <a:t> being an ultrathin screen, is </a:t>
            </a:r>
            <a:r>
              <a:rPr lang="en-US" sz="1200" dirty="0">
                <a:effectLst/>
                <a:latin typeface="Cambria" panose="02040503050406030204" pitchFamily="18" charset="0"/>
                <a:ea typeface="Cambria" panose="02040503050406030204" pitchFamily="18" charset="0"/>
                <a:cs typeface="Times New Roman" panose="02020603050405020304" pitchFamily="18" charset="0"/>
              </a:rPr>
              <a:t>relatively indiscernible by the speed of the seismic waves. Thus</a:t>
            </a:r>
            <a:r>
              <a:rPr lang="en-US" sz="1200" dirty="0">
                <a:effectLst/>
                <a:latin typeface="Cambria" panose="02040503050406030204" pitchFamily="18" charset="0"/>
                <a:ea typeface="Cambria" panose="02040503050406030204" pitchFamily="18" charset="0"/>
                <a:cs typeface="F"/>
              </a:rPr>
              <a:t>, its  presence and function is demonstrated by  the very large </a:t>
            </a:r>
            <a:r>
              <a:rPr lang="en-US" sz="1200" b="1" dirty="0">
                <a:effectLst/>
                <a:latin typeface="Cambria" panose="02040503050406030204" pitchFamily="18" charset="0"/>
                <a:ea typeface="Cambria" panose="02040503050406030204" pitchFamily="18" charset="0"/>
                <a:cs typeface="F"/>
              </a:rPr>
              <a:t>molten mass </a:t>
            </a:r>
            <a:r>
              <a:rPr lang="en-US" sz="1200" dirty="0">
                <a:effectLst/>
                <a:latin typeface="Cambria" panose="02040503050406030204" pitchFamily="18" charset="0"/>
                <a:ea typeface="Cambria" panose="02040503050406030204" pitchFamily="18" charset="0"/>
                <a:cs typeface="F"/>
              </a:rPr>
              <a:t>of the outer core (half of the core’s silicate shell and eleven times </a:t>
            </a:r>
            <a:r>
              <a:rPr lang="en-US" sz="1200" dirty="0">
                <a:latin typeface="Cambria" panose="02040503050406030204" pitchFamily="18" charset="0"/>
                <a:ea typeface="Cambria" panose="02040503050406030204" pitchFamily="18" charset="0"/>
                <a:cs typeface="F"/>
              </a:rPr>
              <a:t>bigger than</a:t>
            </a:r>
            <a:r>
              <a:rPr lang="en-US" sz="1200" dirty="0">
                <a:effectLst/>
                <a:latin typeface="Cambria" panose="02040503050406030204" pitchFamily="18" charset="0"/>
                <a:ea typeface="Cambria" panose="02040503050406030204" pitchFamily="18" charset="0"/>
                <a:cs typeface="F"/>
              </a:rPr>
              <a:t> inner core) </a:t>
            </a:r>
            <a:r>
              <a:rPr lang="en-US" sz="1200" dirty="0">
                <a:latin typeface="Cambria" panose="02040503050406030204" pitchFamily="18" charset="0"/>
                <a:ea typeface="Cambria" panose="02040503050406030204" pitchFamily="18" charset="0"/>
                <a:cs typeface="F"/>
              </a:rPr>
              <a:t>known as</a:t>
            </a:r>
            <a:r>
              <a:rPr lang="en-US" sz="1200" dirty="0">
                <a:effectLst/>
                <a:latin typeface="Cambria" panose="02040503050406030204" pitchFamily="18" charset="0"/>
                <a:ea typeface="Cambria" panose="02040503050406030204" pitchFamily="18" charset="0"/>
                <a:cs typeface="F"/>
              </a:rPr>
              <a:t> the outer liquid core (E) that is molten geosphere, which </a:t>
            </a:r>
            <a:r>
              <a:rPr lang="en-US" sz="1200" b="1" dirty="0">
                <a:effectLst/>
                <a:latin typeface="Cambria" panose="02040503050406030204" pitchFamily="18" charset="0"/>
                <a:ea typeface="Cambria" panose="02040503050406030204" pitchFamily="18" charset="0"/>
                <a:cs typeface="F"/>
              </a:rPr>
              <a:t>has function of magma’s reservoir</a:t>
            </a:r>
            <a:r>
              <a:rPr lang="en-US" sz="1200" dirty="0">
                <a:effectLst/>
                <a:latin typeface="Cambria" panose="02040503050406030204" pitchFamily="18" charset="0"/>
                <a:ea typeface="Cambria" panose="02040503050406030204" pitchFamily="18" charset="0"/>
                <a:cs typeface="F"/>
              </a:rPr>
              <a:t> in dynamic equilibrium. </a:t>
            </a:r>
          </a:p>
          <a:p>
            <a:pPr marL="0" marR="0" algn="just" fontAlgn="base">
              <a:lnSpc>
                <a:spcPct val="107000"/>
              </a:lnSpc>
              <a:spcBef>
                <a:spcPts val="0"/>
              </a:spcBef>
              <a:spcAft>
                <a:spcPts val="0"/>
              </a:spcAft>
            </a:pPr>
            <a:endParaRPr lang="en-US" sz="1200" dirty="0">
              <a:latin typeface="Cambria" panose="02040503050406030204" pitchFamily="18" charset="0"/>
              <a:ea typeface="Cambria" panose="02040503050406030204" pitchFamily="18" charset="0"/>
              <a:cs typeface="F"/>
            </a:endParaRPr>
          </a:p>
          <a:p>
            <a:pPr marL="0" marR="0" algn="just" fontAlgn="base">
              <a:lnSpc>
                <a:spcPct val="107000"/>
              </a:lnSpc>
              <a:spcBef>
                <a:spcPts val="0"/>
              </a:spcBef>
              <a:spcAft>
                <a:spcPts val="0"/>
              </a:spcAft>
            </a:pPr>
            <a:r>
              <a:rPr lang="en-US" sz="1200" dirty="0">
                <a:latin typeface="Cambria" panose="02040503050406030204" pitchFamily="18" charset="0"/>
                <a:ea typeface="Cambria" panose="02040503050406030204" pitchFamily="18" charset="0"/>
                <a:cs typeface="F"/>
              </a:rPr>
              <a:t>I</a:t>
            </a:r>
            <a:r>
              <a:rPr lang="en-US" sz="1200" dirty="0">
                <a:effectLst/>
                <a:latin typeface="Cambria" panose="02040503050406030204" pitchFamily="18" charset="0"/>
                <a:ea typeface="Cambria" panose="02040503050406030204" pitchFamily="18" charset="0"/>
                <a:cs typeface="F"/>
              </a:rPr>
              <a:t>ts outgone mass moves in</a:t>
            </a:r>
            <a:r>
              <a:rPr lang="en-US" sz="1200" dirty="0">
                <a:latin typeface="Cambria" panose="02040503050406030204" pitchFamily="18" charset="0"/>
                <a:ea typeface="Cambria" panose="02040503050406030204" pitchFamily="18" charset="0"/>
                <a:cs typeface="F"/>
              </a:rPr>
              <a:t> two directions:</a:t>
            </a:r>
            <a:r>
              <a:rPr lang="en-US" sz="1200" dirty="0">
                <a:effectLst/>
                <a:latin typeface="Cambria" panose="02040503050406030204" pitchFamily="18" charset="0"/>
                <a:ea typeface="Cambria" panose="02040503050406030204" pitchFamily="18" charset="0"/>
                <a:cs typeface="F"/>
              </a:rPr>
              <a:t> </a:t>
            </a:r>
            <a:r>
              <a:rPr lang="en-US" sz="1200" dirty="0">
                <a:latin typeface="Cambria" panose="02040503050406030204" pitchFamily="18" charset="0"/>
                <a:ea typeface="Cambria" panose="02040503050406030204" pitchFamily="18" charset="0"/>
                <a:cs typeface="F"/>
              </a:rPr>
              <a:t>the </a:t>
            </a:r>
            <a:r>
              <a:rPr lang="en-US" sz="1200" dirty="0">
                <a:effectLst/>
                <a:latin typeface="Cambria" panose="02040503050406030204" pitchFamily="18" charset="0"/>
                <a:ea typeface="Cambria" panose="02040503050406030204" pitchFamily="18" charset="0"/>
                <a:cs typeface="F"/>
              </a:rPr>
              <a:t>dominant part </a:t>
            </a:r>
            <a:r>
              <a:rPr lang="en-US" sz="1200" dirty="0">
                <a:latin typeface="Cambria" panose="02040503050406030204" pitchFamily="18" charset="0"/>
                <a:ea typeface="Cambria" panose="02040503050406030204" pitchFamily="18" charset="0"/>
                <a:cs typeface="F"/>
              </a:rPr>
              <a:t>is directed </a:t>
            </a:r>
            <a:r>
              <a:rPr lang="en-US" sz="1200" dirty="0">
                <a:effectLst/>
                <a:latin typeface="Cambria" panose="02040503050406030204" pitchFamily="18" charset="0"/>
                <a:ea typeface="Cambria" panose="02040503050406030204" pitchFamily="18" charset="0"/>
                <a:cs typeface="F"/>
              </a:rPr>
              <a:t> outward, crossing transitory layer D”, causes the growth of </a:t>
            </a:r>
            <a:r>
              <a:rPr lang="en-US" sz="1200" dirty="0">
                <a:latin typeface="Cambria" panose="02040503050406030204" pitchFamily="18" charset="0"/>
                <a:ea typeface="Cambria" panose="02040503050406030204" pitchFamily="18" charset="0"/>
                <a:cs typeface="F"/>
              </a:rPr>
              <a:t>entire</a:t>
            </a:r>
            <a:r>
              <a:rPr lang="en-US" sz="1200" dirty="0">
                <a:effectLst/>
                <a:latin typeface="Cambria" panose="02040503050406030204" pitchFamily="18" charset="0"/>
                <a:ea typeface="Cambria" panose="02040503050406030204" pitchFamily="18" charset="0"/>
                <a:cs typeface="F"/>
              </a:rPr>
              <a:t> core’s </a:t>
            </a:r>
            <a:r>
              <a:rPr lang="en-US" sz="1200" dirty="0">
                <a:latin typeface="Cambria" panose="02040503050406030204" pitchFamily="18" charset="0"/>
                <a:ea typeface="Cambria" panose="02040503050406030204" pitchFamily="18" charset="0"/>
                <a:cs typeface="F"/>
              </a:rPr>
              <a:t>cover</a:t>
            </a:r>
            <a:r>
              <a:rPr lang="en-US" sz="1200" dirty="0">
                <a:effectLst/>
                <a:latin typeface="Cambria" panose="02040503050406030204" pitchFamily="18" charset="0"/>
                <a:ea typeface="Cambria" panose="02040503050406030204" pitchFamily="18" charset="0"/>
                <a:cs typeface="F"/>
              </a:rPr>
              <a:t> (mantle D and lithosphere), reaching surface as volcanic lava; while </a:t>
            </a:r>
            <a:r>
              <a:rPr lang="en-US" sz="1200" dirty="0">
                <a:latin typeface="Cambria" panose="02040503050406030204" pitchFamily="18" charset="0"/>
                <a:ea typeface="Cambria" panose="02040503050406030204" pitchFamily="18" charset="0"/>
                <a:cs typeface="F"/>
              </a:rPr>
              <a:t>a</a:t>
            </a:r>
            <a:r>
              <a:rPr lang="en-US" sz="1200" dirty="0">
                <a:effectLst/>
                <a:latin typeface="Cambria" panose="02040503050406030204" pitchFamily="18" charset="0"/>
                <a:ea typeface="Cambria" panose="02040503050406030204" pitchFamily="18" charset="0"/>
                <a:cs typeface="F"/>
              </a:rPr>
              <a:t> fragmentary molten mass moves inward, crossing transitory layer F, causing growth of the solid inner core (G).  </a:t>
            </a:r>
            <a:r>
              <a:rPr lang="en-US" sz="1200" dirty="0">
                <a:latin typeface="Cambria" panose="02040503050406030204" pitchFamily="18" charset="0"/>
                <a:ea typeface="Cambria" panose="02040503050406030204" pitchFamily="18" charset="0"/>
                <a:cs typeface="Times New Roman" panose="02020603050405020304" pitchFamily="18" charset="0"/>
              </a:rPr>
              <a:t>The </a:t>
            </a:r>
            <a:r>
              <a:rPr lang="en-US" sz="1200" dirty="0">
                <a:effectLst/>
                <a:latin typeface="Cambria" panose="02040503050406030204" pitchFamily="18" charset="0"/>
                <a:ea typeface="Cambria" panose="02040503050406030204" pitchFamily="18" charset="0"/>
                <a:cs typeface="Times New Roman" panose="02020603050405020304" pitchFamily="18" charset="0"/>
              </a:rPr>
              <a:t>outgoing mass on both sides of the magma’s reservoir is replaced by disintegration of the core kernel. Thus, this </a:t>
            </a:r>
            <a:r>
              <a:rPr lang="en-US" sz="1200" b="1" dirty="0">
                <a:effectLst/>
                <a:latin typeface="Cambria" panose="02040503050406030204" pitchFamily="18" charset="0"/>
                <a:ea typeface="Cambria" panose="02040503050406030204" pitchFamily="18" charset="0"/>
                <a:cs typeface="Times New Roman" panose="02020603050405020304" pitchFamily="18" charset="0"/>
              </a:rPr>
              <a:t>core’s energetic structure is evidence of the core kernel presence and function</a:t>
            </a:r>
            <a:r>
              <a:rPr lang="en-US" sz="1200" dirty="0">
                <a:effectLst/>
                <a:latin typeface="Cambria" panose="02040503050406030204" pitchFamily="18" charset="0"/>
                <a:ea typeface="Cambria" panose="02040503050406030204" pitchFamily="18" charset="0"/>
                <a:cs typeface="Times New Roman" panose="02020603050405020304" pitchFamily="18" charset="0"/>
              </a:rPr>
              <a:t>.</a:t>
            </a:r>
          </a:p>
          <a:p>
            <a:pPr marL="0" marR="0" algn="just" fontAlgn="base">
              <a:lnSpc>
                <a:spcPct val="107000"/>
              </a:lnSpc>
              <a:spcBef>
                <a:spcPts val="0"/>
              </a:spcBef>
              <a:spcAft>
                <a:spcPts val="0"/>
              </a:spcAft>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fontAlgn="base">
              <a:lnSpc>
                <a:spcPct val="107000"/>
              </a:lnSpc>
              <a:spcBef>
                <a:spcPts val="0"/>
              </a:spcBef>
              <a:spcAft>
                <a:spcPts val="0"/>
              </a:spcAft>
            </a:pPr>
            <a:r>
              <a:rPr lang="en-US" sz="1200" dirty="0">
                <a:effectLst/>
                <a:latin typeface="Cambria" panose="02040503050406030204" pitchFamily="18" charset="0"/>
                <a:ea typeface="Cambria" panose="02040503050406030204" pitchFamily="18" charset="0"/>
                <a:cs typeface="Times New Roman" panose="02020603050405020304" pitchFamily="18" charset="0"/>
              </a:rPr>
              <a:t>Furthermore, the fact</a:t>
            </a:r>
            <a:r>
              <a:rPr lang="en-US" sz="1200" dirty="0">
                <a:latin typeface="Cambria" panose="02040503050406030204" pitchFamily="18" charset="0"/>
                <a:ea typeface="Cambria" panose="02040503050406030204" pitchFamily="18" charset="0"/>
                <a:cs typeface="Times New Roman" panose="02020603050405020304" pitchFamily="18" charset="0"/>
              </a:rPr>
              <a:t> </a:t>
            </a:r>
            <a:r>
              <a:rPr lang="en-US" sz="1200" i="1" dirty="0">
                <a:effectLst/>
                <a:latin typeface="Cambria" panose="02040503050406030204" pitchFamily="18" charset="0"/>
                <a:ea typeface="Cambria" panose="02040503050406030204" pitchFamily="18" charset="0"/>
                <a:cs typeface="F"/>
              </a:rPr>
              <a:t>the inner core rotates around its axes (in 24 hours) in a fraction of a second faster than Earth’s rotation (</a:t>
            </a:r>
            <a:r>
              <a:rPr lang="en-US" sz="1200" i="1" dirty="0">
                <a:latin typeface="Cambria" panose="02040503050406030204" pitchFamily="18" charset="0"/>
                <a:ea typeface="Cambria" panose="02040503050406030204" pitchFamily="18" charset="0"/>
                <a:cs typeface="F"/>
              </a:rPr>
              <a:t>fulfills</a:t>
            </a:r>
            <a:r>
              <a:rPr lang="en-US" sz="1200" i="1" dirty="0">
                <a:effectLst/>
                <a:latin typeface="Cambria" panose="02040503050406030204" pitchFamily="18" charset="0"/>
                <a:ea typeface="Cambria" panose="02040503050406030204" pitchFamily="18" charset="0"/>
                <a:cs typeface="F"/>
              </a:rPr>
              <a:t> a day,</a:t>
            </a:r>
            <a:r>
              <a:rPr lang="en-US" sz="1200" dirty="0">
                <a:effectLst/>
                <a:latin typeface="Cambria" panose="02040503050406030204" pitchFamily="18" charset="0"/>
                <a:ea typeface="Cambria" panose="02040503050406030204" pitchFamily="18" charset="0"/>
                <a:cs typeface="F"/>
              </a:rPr>
              <a:t> </a:t>
            </a:r>
            <a:r>
              <a:rPr lang="en-US" sz="1200" i="1" dirty="0">
                <a:effectLst/>
                <a:latin typeface="Cambria" panose="02040503050406030204" pitchFamily="18" charset="0"/>
                <a:ea typeface="Cambria" panose="02040503050406030204" pitchFamily="18" charset="0"/>
                <a:cs typeface="F"/>
              </a:rPr>
              <a:t>after about 355-360 years</a:t>
            </a:r>
            <a:r>
              <a:rPr lang="en-US" sz="1200" b="1" i="1" dirty="0">
                <a:effectLst/>
                <a:latin typeface="Cambria" panose="02040503050406030204" pitchFamily="18" charset="0"/>
                <a:ea typeface="Cambria" panose="02040503050406030204" pitchFamily="18" charset="0"/>
                <a:cs typeface="F"/>
              </a:rPr>
              <a:t>)</a:t>
            </a:r>
            <a:r>
              <a:rPr lang="en-US" sz="1200" b="1" dirty="0">
                <a:effectLst/>
                <a:latin typeface="Cambria" panose="02040503050406030204" pitchFamily="18" charset="0"/>
                <a:ea typeface="Cambria" panose="02040503050406030204" pitchFamily="18" charset="0"/>
                <a:cs typeface="F"/>
              </a:rPr>
              <a:t> points also to the core kernel existence</a:t>
            </a:r>
            <a:r>
              <a:rPr lang="en-US" sz="1200" dirty="0">
                <a:effectLst/>
                <a:latin typeface="Cambria" panose="02040503050406030204" pitchFamily="18" charset="0"/>
                <a:ea typeface="Cambria" panose="02040503050406030204" pitchFamily="18" charset="0"/>
                <a:cs typeface="F"/>
              </a:rPr>
              <a:t>. It is the core kernel that divides the Earth in two rotating spheres; which most likely belongs to two axes geographic and magnetic ones.</a:t>
            </a:r>
          </a:p>
          <a:p>
            <a:pPr marL="0" marR="0" algn="just" fontAlgn="base">
              <a:lnSpc>
                <a:spcPct val="107000"/>
              </a:lnSpc>
              <a:spcBef>
                <a:spcPts val="0"/>
              </a:spcBef>
              <a:spcAft>
                <a:spcPts val="0"/>
              </a:spcAft>
            </a:pPr>
            <a:endParaRPr lang="en-US" sz="1200" dirty="0">
              <a:latin typeface="Cambria" panose="02040503050406030204" pitchFamily="18" charset="0"/>
              <a:ea typeface="Cambria" panose="02040503050406030204" pitchFamily="18" charset="0"/>
              <a:cs typeface="Times New Roman" panose="02020603050405020304" pitchFamily="18" charset="0"/>
            </a:endParaRPr>
          </a:p>
          <a:p>
            <a:pPr marL="0" marR="0" algn="just" fontAlgn="base">
              <a:lnSpc>
                <a:spcPct val="107000"/>
              </a:lnSpc>
              <a:spcBef>
                <a:spcPts val="0"/>
              </a:spcBef>
              <a:spcAft>
                <a:spcPts val="0"/>
              </a:spcAft>
            </a:pPr>
            <a:r>
              <a:rPr lang="en-US" sz="1200" b="1" i="1" dirty="0">
                <a:effectLst/>
                <a:latin typeface="Cambria" panose="02040503050406030204" pitchFamily="18" charset="0"/>
                <a:ea typeface="Cambria" panose="02040503050406030204" pitchFamily="18" charset="0"/>
                <a:cs typeface="Times New Roman" panose="02020603050405020304" pitchFamily="18" charset="0"/>
              </a:rPr>
              <a:t>The core kernel consists </a:t>
            </a:r>
            <a:r>
              <a:rPr lang="en-US" sz="1200" dirty="0">
                <a:effectLst/>
                <a:latin typeface="Cambria" panose="02040503050406030204" pitchFamily="18" charset="0"/>
                <a:ea typeface="Cambria" panose="02040503050406030204" pitchFamily="18" charset="0"/>
                <a:cs typeface="Times New Roman" panose="02020603050405020304" pitchFamily="18" charset="0"/>
              </a:rPr>
              <a:t>of particles and ultra-particles in the ultra-dense state.</a:t>
            </a:r>
          </a:p>
          <a:p>
            <a:pPr marL="0" marR="0" algn="just" fontAlgn="base">
              <a:lnSpc>
                <a:spcPct val="107000"/>
              </a:lnSpc>
              <a:spcBef>
                <a:spcPts val="0"/>
              </a:spcBef>
              <a:spcAft>
                <a:spcPts val="0"/>
              </a:spcAft>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algn="just">
              <a:lnSpc>
                <a:spcPct val="107000"/>
              </a:lnSpc>
            </a:pPr>
            <a:r>
              <a:rPr lang="en-US" sz="1200" b="1" i="1" dirty="0">
                <a:effectLst/>
                <a:latin typeface="Cambria" panose="02040503050406030204" pitchFamily="18" charset="0"/>
                <a:ea typeface="Cambria" panose="02040503050406030204" pitchFamily="18" charset="0"/>
                <a:cs typeface="F"/>
              </a:rPr>
              <a:t>Calculation </a:t>
            </a:r>
            <a:r>
              <a:rPr lang="en-US" sz="1200" b="1" dirty="0">
                <a:effectLst/>
                <a:latin typeface="Cambria" panose="02040503050406030204" pitchFamily="18" charset="0"/>
                <a:ea typeface="Cambria" panose="02040503050406030204" pitchFamily="18" charset="0"/>
                <a:cs typeface="F"/>
              </a:rPr>
              <a:t>of Core Kernel Mass; </a:t>
            </a:r>
            <a:r>
              <a:rPr lang="en-US" sz="1200" dirty="0">
                <a:effectLst/>
                <a:latin typeface="Cambria" panose="02040503050406030204" pitchFamily="18" charset="0"/>
                <a:ea typeface="Cambria" panose="02040503050406030204" pitchFamily="18" charset="0"/>
                <a:cs typeface="F"/>
              </a:rPr>
              <a:t>I found discrepancies in calculation of the mass of</a:t>
            </a:r>
            <a:r>
              <a:rPr lang="en-US" sz="1200" dirty="0">
                <a:effectLst/>
                <a:latin typeface="Cambria" panose="02040503050406030204" pitchFamily="18" charset="0"/>
                <a:ea typeface="Cambria" panose="02040503050406030204" pitchFamily="18" charset="0"/>
                <a:cs typeface="Times New Roman" panose="02020603050405020304" pitchFamily="18" charset="0"/>
              </a:rPr>
              <a:t> the core⁽⁴¹</a:t>
            </a:r>
            <a:r>
              <a:rPr lang="en-US" sz="1200" baseline="30000" dirty="0">
                <a:effectLst/>
                <a:latin typeface="Cambria" panose="02040503050406030204" pitchFamily="18" charset="0"/>
                <a:ea typeface="Cambria" panose="02040503050406030204" pitchFamily="18" charset="0"/>
                <a:cs typeface="Times New Roman" panose="02020603050405020304" pitchFamily="18" charset="0"/>
              </a:rPr>
              <a:t>b</a:t>
            </a:r>
            <a:r>
              <a:rPr lang="en-US" sz="1200" dirty="0">
                <a:effectLst/>
                <a:latin typeface="Cambria" panose="02040503050406030204" pitchFamily="18" charset="0"/>
                <a:ea typeface="Cambria" panose="02040503050406030204" pitchFamily="18" charset="0"/>
                <a:cs typeface="Times New Roman" panose="02020603050405020304" pitchFamily="18" charset="0"/>
              </a:rPr>
              <a:t>⁾</a:t>
            </a:r>
            <a:r>
              <a:rPr lang="en-US" sz="1200" baseline="30000" dirty="0">
                <a:effectLst/>
                <a:latin typeface="Cambria" panose="02040503050406030204" pitchFamily="18" charset="0"/>
                <a:ea typeface="Cambria" panose="02040503050406030204" pitchFamily="18" charset="0"/>
                <a:cs typeface="Times New Roman" panose="02020603050405020304" pitchFamily="18" charset="0"/>
              </a:rPr>
              <a:t>,</a:t>
            </a:r>
            <a:r>
              <a:rPr lang="en-US" sz="1200" dirty="0">
                <a:effectLst/>
                <a:latin typeface="Cambria" panose="02040503050406030204" pitchFamily="18" charset="0"/>
                <a:ea typeface="Cambria" panose="02040503050406030204" pitchFamily="18" charset="0"/>
                <a:cs typeface="Times New Roman" panose="02020603050405020304" pitchFamily="18" charset="0"/>
              </a:rPr>
              <a:t>⁽⁴²⁾</a:t>
            </a:r>
            <a:r>
              <a:rPr lang="en-US" sz="1200" baseline="30000" dirty="0">
                <a:effectLst/>
                <a:latin typeface="Cambria" panose="02040503050406030204" pitchFamily="18" charset="0"/>
                <a:ea typeface="Cambria" panose="02040503050406030204" pitchFamily="18" charset="0"/>
                <a:cs typeface="Times New Roman" panose="02020603050405020304" pitchFamily="18" charset="0"/>
              </a:rPr>
              <a:t>,</a:t>
            </a:r>
            <a:r>
              <a:rPr lang="en-US" sz="1200" dirty="0">
                <a:effectLst/>
                <a:latin typeface="Cambria" panose="02040503050406030204" pitchFamily="18" charset="0"/>
                <a:ea typeface="Cambria" panose="02040503050406030204" pitchFamily="18" charset="0"/>
                <a:cs typeface="Times New Roman" panose="02020603050405020304" pitchFamily="18" charset="0"/>
              </a:rPr>
              <a:t>⁽⁴⁴⁾</a:t>
            </a:r>
            <a:r>
              <a:rPr lang="en-US" sz="1200" baseline="30000" dirty="0">
                <a:effectLst/>
                <a:latin typeface="Cambria" panose="02040503050406030204" pitchFamily="18" charset="0"/>
                <a:ea typeface="Cambria" panose="02040503050406030204" pitchFamily="18" charset="0"/>
                <a:cs typeface="Times New Roman" panose="02020603050405020304" pitchFamily="18" charset="0"/>
              </a:rPr>
              <a:t>,</a:t>
            </a:r>
            <a:r>
              <a:rPr lang="en-US" sz="1200" dirty="0">
                <a:effectLst/>
                <a:latin typeface="Cambria" panose="02040503050406030204" pitchFamily="18" charset="0"/>
                <a:ea typeface="Cambria" panose="02040503050406030204" pitchFamily="18" charset="0"/>
                <a:cs typeface="Times New Roman" panose="02020603050405020304" pitchFamily="18" charset="0"/>
              </a:rPr>
              <a:t>⁽⁴⁵⁾,</a:t>
            </a:r>
            <a:r>
              <a:rPr lang="en-US" sz="1200" dirty="0">
                <a:effectLst/>
                <a:latin typeface="Cambria" panose="02040503050406030204" pitchFamily="18" charset="0"/>
                <a:ea typeface="Cambria" panose="02040503050406030204" pitchFamily="18" charset="0"/>
                <a:cs typeface="F"/>
              </a:rPr>
              <a:t> and consequently </a:t>
            </a:r>
            <a:r>
              <a:rPr lang="en-US" sz="1200" dirty="0">
                <a:latin typeface="Cambria" panose="02040503050406030204" pitchFamily="18" charset="0"/>
                <a:ea typeface="Cambria" panose="02040503050406030204" pitchFamily="18" charset="0"/>
                <a:cs typeface="F"/>
              </a:rPr>
              <a:t>f</a:t>
            </a:r>
            <a:r>
              <a:rPr lang="en-US" sz="1200" dirty="0">
                <a:effectLst/>
                <a:latin typeface="Cambria" panose="02040503050406030204" pitchFamily="18" charset="0"/>
                <a:ea typeface="Cambria" panose="02040503050406030204" pitchFamily="18" charset="0"/>
                <a:cs typeface="F"/>
              </a:rPr>
              <a:t>ound a reduction of its common mass of nearly 40% belonging to</a:t>
            </a:r>
            <a:r>
              <a:rPr lang="en-US" sz="1200" dirty="0">
                <a:latin typeface="Cambria" panose="02040503050406030204" pitchFamily="18" charset="0"/>
                <a:ea typeface="Cambria" panose="02040503050406030204" pitchFamily="18" charset="0"/>
                <a:cs typeface="F"/>
              </a:rPr>
              <a:t> </a:t>
            </a:r>
            <a:r>
              <a:rPr lang="en-US" sz="1200" dirty="0">
                <a:effectLst/>
                <a:latin typeface="Cambria" panose="02040503050406030204" pitchFamily="18" charset="0"/>
                <a:ea typeface="Cambria" panose="02040503050406030204" pitchFamily="18" charset="0"/>
                <a:cs typeface="F"/>
              </a:rPr>
              <a:t>the core kernel’s mass (</a:t>
            </a:r>
            <a:r>
              <a:rPr lang="en-US" sz="1200" dirty="0">
                <a:latin typeface="Cambria" panose="02040503050406030204" pitchFamily="18" charset="0"/>
                <a:ea typeface="Cambria" panose="02040503050406030204" pitchFamily="18" charset="0"/>
                <a:cs typeface="F"/>
              </a:rPr>
              <a:t>which</a:t>
            </a:r>
            <a:r>
              <a:rPr lang="en-US" sz="1200" dirty="0">
                <a:effectLst/>
                <a:latin typeface="Cambria" panose="02040503050406030204" pitchFamily="18" charset="0"/>
                <a:ea typeface="Cambria" panose="02040503050406030204" pitchFamily="18" charset="0"/>
                <a:cs typeface="F"/>
              </a:rPr>
              <a:t> have to occupy</a:t>
            </a:r>
            <a:r>
              <a:rPr lang="en-US" sz="1200" dirty="0">
                <a:latin typeface="Cambria" panose="02040503050406030204" pitchFamily="18" charset="0"/>
                <a:ea typeface="Cambria" panose="02040503050406030204" pitchFamily="18" charset="0"/>
                <a:cs typeface="F"/>
              </a:rPr>
              <a:t> </a:t>
            </a:r>
            <a:r>
              <a:rPr lang="en-US" sz="1200" dirty="0">
                <a:effectLst/>
                <a:latin typeface="Cambria" panose="02040503050406030204" pitchFamily="18" charset="0"/>
                <a:ea typeface="Cambria" panose="02040503050406030204" pitchFamily="18" charset="0"/>
                <a:cs typeface="F"/>
              </a:rPr>
              <a:t>about 12% of the Earth’s mass) that </a:t>
            </a:r>
            <a:r>
              <a:rPr lang="en-US" sz="1200" dirty="0">
                <a:latin typeface="Cambria" panose="02040503050406030204" pitchFamily="18" charset="0"/>
                <a:ea typeface="Cambria" panose="02040503050406030204" pitchFamily="18" charset="0"/>
                <a:cs typeface="F"/>
              </a:rPr>
              <a:t>is</a:t>
            </a:r>
            <a:r>
              <a:rPr lang="en-US" sz="1200" dirty="0">
                <a:effectLst/>
                <a:latin typeface="Cambria" panose="02040503050406030204" pitchFamily="18" charset="0"/>
                <a:ea typeface="Cambria" panose="02040503050406030204" pitchFamily="18" charset="0"/>
                <a:cs typeface="F"/>
              </a:rPr>
              <a:t> unexhausted mass of Core kernel. The mass disintegrated from core kernel becomes additional mass of the Earth’s growth.</a:t>
            </a:r>
          </a:p>
        </p:txBody>
      </p:sp>
      <p:sp>
        <p:nvSpPr>
          <p:cNvPr id="6" name="TextBox 5">
            <a:extLst>
              <a:ext uri="{FF2B5EF4-FFF2-40B4-BE49-F238E27FC236}">
                <a16:creationId xmlns:a16="http://schemas.microsoft.com/office/drawing/2014/main" id="{3A669F34-3E25-42E8-8FDD-C5D7501FC0CB}"/>
              </a:ext>
            </a:extLst>
          </p:cNvPr>
          <p:cNvSpPr txBox="1"/>
          <p:nvPr/>
        </p:nvSpPr>
        <p:spPr>
          <a:xfrm>
            <a:off x="490474" y="5643591"/>
            <a:ext cx="4643588" cy="606063"/>
          </a:xfrm>
          <a:prstGeom prst="rect">
            <a:avLst/>
          </a:prstGeom>
          <a:noFill/>
        </p:spPr>
        <p:txBody>
          <a:bodyPr wrap="square">
            <a:spAutoFit/>
          </a:bodyPr>
          <a:lstStyle/>
          <a:p>
            <a:pPr algn="just">
              <a:lnSpc>
                <a:spcPct val="107000"/>
              </a:lnSpc>
            </a:pPr>
            <a:r>
              <a:rPr lang="en-US" sz="1050" b="1" dirty="0">
                <a:latin typeface="Cambria" panose="02040503050406030204" pitchFamily="18" charset="0"/>
                <a:ea typeface="Cambria" panose="02040503050406030204" pitchFamily="18" charset="0"/>
              </a:rPr>
              <a:t>Fig. 5.</a:t>
            </a:r>
            <a:r>
              <a:rPr lang="en-US" sz="1050" dirty="0">
                <a:latin typeface="Cambria" panose="02040503050406030204" pitchFamily="18" charset="0"/>
                <a:ea typeface="Cambria" panose="02040503050406030204" pitchFamily="18" charset="0"/>
              </a:rPr>
              <a:t> The energetic structure of the core, with the liquid outer core, as molten geosphere and magma’s reservoir,  demonstration of presence and function of the </a:t>
            </a:r>
            <a:r>
              <a:rPr lang="en-US" sz="1050" b="1" dirty="0">
                <a:latin typeface="Cambria" panose="02040503050406030204" pitchFamily="18" charset="0"/>
                <a:ea typeface="Cambria" panose="02040503050406030204" pitchFamily="18" charset="0"/>
              </a:rPr>
              <a:t>core kernel </a:t>
            </a:r>
            <a:r>
              <a:rPr lang="en-US" sz="1050" dirty="0">
                <a:latin typeface="Cambria" panose="02040503050406030204" pitchFamily="18" charset="0"/>
                <a:ea typeface="Cambria" panose="02040503050406030204" pitchFamily="18" charset="0"/>
              </a:rPr>
              <a:t>, the factor of magma’s reservoir in in dynamic equilibrium</a:t>
            </a:r>
            <a:r>
              <a:rPr lang="en-US" sz="1100" dirty="0">
                <a:latin typeface="Cambria" panose="02040503050406030204" pitchFamily="18" charset="0"/>
                <a:ea typeface="Cambria" panose="02040503050406030204" pitchFamily="18" charset="0"/>
              </a:rPr>
              <a:t>. </a:t>
            </a:r>
          </a:p>
        </p:txBody>
      </p:sp>
      <p:pic>
        <p:nvPicPr>
          <p:cNvPr id="9" name="Content Placeholder 8">
            <a:extLst>
              <a:ext uri="{FF2B5EF4-FFF2-40B4-BE49-F238E27FC236}">
                <a16:creationId xmlns:a16="http://schemas.microsoft.com/office/drawing/2014/main" id="{71CD1373-83AA-44C9-8C18-129D8BA555C7}"/>
              </a:ext>
            </a:extLst>
          </p:cNvPr>
          <p:cNvPicPr>
            <a:picLocks noGrp="1" noChangeAspect="1"/>
          </p:cNvPicPr>
          <p:nvPr>
            <p:ph idx="1"/>
          </p:nvPr>
        </p:nvPicPr>
        <p:blipFill>
          <a:blip r:embed="rId2"/>
          <a:stretch>
            <a:fillRect/>
          </a:stretch>
        </p:blipFill>
        <p:spPr>
          <a:xfrm>
            <a:off x="582196" y="1214409"/>
            <a:ext cx="3712407" cy="4160837"/>
          </a:xfrm>
        </p:spPr>
      </p:pic>
    </p:spTree>
    <p:extLst>
      <p:ext uri="{BB962C8B-B14F-4D97-AF65-F5344CB8AC3E}">
        <p14:creationId xmlns:p14="http://schemas.microsoft.com/office/powerpoint/2010/main" val="2678932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CD549-0874-4452-9E9D-D6EBDF724423}"/>
              </a:ext>
            </a:extLst>
          </p:cNvPr>
          <p:cNvSpPr>
            <a:spLocks noGrp="1"/>
          </p:cNvSpPr>
          <p:nvPr>
            <p:ph type="title"/>
          </p:nvPr>
        </p:nvSpPr>
        <p:spPr>
          <a:xfrm>
            <a:off x="478171" y="398137"/>
            <a:ext cx="9882233" cy="658874"/>
          </a:xfrm>
        </p:spPr>
        <p:txBody>
          <a:bodyPr>
            <a:normAutofit fontScale="90000"/>
          </a:bodyPr>
          <a:lstStyle/>
          <a:p>
            <a:pPr marL="0" marR="0" indent="180340">
              <a:lnSpc>
                <a:spcPct val="107000"/>
              </a:lnSpc>
              <a:spcBef>
                <a:spcPts val="0"/>
              </a:spcBef>
              <a:spcAft>
                <a:spcPts val="0"/>
              </a:spcAft>
            </a:pPr>
            <a:br>
              <a:rPr lang="en-US" sz="2000" b="1" i="0" dirty="0">
                <a:solidFill>
                  <a:srgbClr val="00000A"/>
                </a:solidFill>
                <a:effectLst/>
                <a:latin typeface="Arial Black" panose="020B0A04020102020204" pitchFamily="34" charset="0"/>
                <a:ea typeface="Calibri" panose="020F0502020204030204" pitchFamily="34" charset="0"/>
                <a:cs typeface="Times New Roman" panose="02020603050405020304" pitchFamily="18" charset="0"/>
              </a:rPr>
            </a:br>
            <a:br>
              <a:rPr lang="en-US" sz="2000" b="1" i="0" dirty="0">
                <a:solidFill>
                  <a:srgbClr val="00000A"/>
                </a:solidFill>
                <a:effectLst/>
                <a:latin typeface="Arial Black" panose="020B0A04020102020204" pitchFamily="34" charset="0"/>
                <a:ea typeface="Calibri" panose="020F0502020204030204" pitchFamily="34" charset="0"/>
                <a:cs typeface="Times New Roman" panose="02020603050405020304" pitchFamily="18" charset="0"/>
              </a:rPr>
            </a:br>
            <a:r>
              <a:rPr lang="en-US" sz="2000" b="1" i="0" dirty="0">
                <a:solidFill>
                  <a:srgbClr val="00000A"/>
                </a:solidFill>
                <a:effectLst/>
                <a:latin typeface="Arial Black" panose="020B0A04020102020204" pitchFamily="34" charset="0"/>
                <a:ea typeface="Calibri" panose="020F0502020204030204" pitchFamily="34" charset="0"/>
                <a:cs typeface="Times New Roman" panose="02020603050405020304" pitchFamily="18" charset="0"/>
              </a:rPr>
              <a:t>          </a:t>
            </a:r>
            <a:br>
              <a:rPr lang="en-US" sz="2000" b="1" i="0" dirty="0">
                <a:solidFill>
                  <a:srgbClr val="00000A"/>
                </a:solidFill>
                <a:latin typeface="Arial Black" panose="020B0A04020102020204" pitchFamily="34" charset="0"/>
                <a:ea typeface="Calibri" panose="020F0502020204030204" pitchFamily="34" charset="0"/>
                <a:cs typeface="Times New Roman" panose="02020603050405020304" pitchFamily="18" charset="0"/>
              </a:rPr>
            </a:br>
            <a:r>
              <a:rPr lang="en-US" sz="1800" b="1" i="0" dirty="0">
                <a:solidFill>
                  <a:srgbClr val="00000A"/>
                </a:solidFill>
                <a:effectLst/>
                <a:latin typeface="Arial Black" panose="020B0A04020102020204" pitchFamily="34" charset="0"/>
                <a:ea typeface="Calibri" panose="020F0502020204030204" pitchFamily="34" charset="0"/>
                <a:cs typeface="Times New Roman" panose="02020603050405020304" pitchFamily="18" charset="0"/>
              </a:rPr>
              <a:t> </a:t>
            </a:r>
            <a:r>
              <a:rPr lang="en-US" sz="1800" i="0" dirty="0">
                <a:solidFill>
                  <a:srgbClr val="00000A"/>
                </a:solidFill>
                <a:effectLst/>
                <a:latin typeface="Arial Black" panose="020B0A04020102020204" pitchFamily="34" charset="0"/>
                <a:ea typeface="Calibri" panose="020F0502020204030204" pitchFamily="34" charset="0"/>
                <a:cs typeface="Times New Roman" panose="02020603050405020304" pitchFamily="18" charset="0"/>
              </a:rPr>
              <a:t>A Scheme of the </a:t>
            </a:r>
            <a:r>
              <a:rPr lang="en-US" sz="1800" b="1" i="0" dirty="0">
                <a:solidFill>
                  <a:srgbClr val="00000A"/>
                </a:solidFill>
                <a:effectLst/>
                <a:latin typeface="Arial Black" panose="020B0A04020102020204" pitchFamily="34" charset="0"/>
                <a:ea typeface="Calibri" panose="020F0502020204030204" pitchFamily="34" charset="0"/>
                <a:cs typeface="Times New Roman" panose="02020603050405020304" pitchFamily="18" charset="0"/>
              </a:rPr>
              <a:t>Atlantic Crust Formation,</a:t>
            </a:r>
            <a:br>
              <a:rPr lang="en-US" sz="1800" b="1" i="0" dirty="0">
                <a:solidFill>
                  <a:srgbClr val="00000A"/>
                </a:solidFill>
                <a:effectLst/>
                <a:latin typeface="Arial Black" panose="020B0A04020102020204" pitchFamily="34" charset="0"/>
                <a:ea typeface="Calibri" panose="020F0502020204030204" pitchFamily="34" charset="0"/>
                <a:cs typeface="Times New Roman" panose="02020603050405020304" pitchFamily="18" charset="0"/>
              </a:rPr>
            </a:br>
            <a:r>
              <a:rPr lang="en-US" sz="1800" b="1" i="0" dirty="0">
                <a:solidFill>
                  <a:srgbClr val="00000A"/>
                </a:solidFill>
                <a:effectLst/>
                <a:latin typeface="Arial Black" panose="020B0A04020102020204" pitchFamily="34" charset="0"/>
                <a:ea typeface="Calibri" panose="020F0502020204030204" pitchFamily="34" charset="0"/>
                <a:cs typeface="Times New Roman" panose="02020603050405020304" pitchFamily="18" charset="0"/>
              </a:rPr>
              <a:t> the Grandiose Fact of the Earth’s Growth</a:t>
            </a:r>
            <a:br>
              <a:rPr lang="en-US" sz="2000" i="0" dirty="0">
                <a:solidFill>
                  <a:srgbClr val="00000A"/>
                </a:solidFill>
                <a:effectLst/>
                <a:latin typeface="Arial Black" panose="020B0A04020102020204" pitchFamily="34" charset="0"/>
                <a:ea typeface="Calibri" panose="020F0502020204030204" pitchFamily="34" charset="0"/>
                <a:cs typeface="Times New Roman" panose="02020603050405020304" pitchFamily="18" charset="0"/>
              </a:rPr>
            </a:br>
            <a:r>
              <a:rPr lang="en-US" sz="2000" i="0" dirty="0">
                <a:solidFill>
                  <a:srgbClr val="00000A"/>
                </a:solidFill>
                <a:effectLst/>
                <a:latin typeface="Arial Black" panose="020B0A04020102020204" pitchFamily="34" charset="0"/>
                <a:ea typeface="Calibri" panose="020F0502020204030204" pitchFamily="34" charset="0"/>
                <a:cs typeface="Times New Roman" panose="02020603050405020304" pitchFamily="18" charset="0"/>
              </a:rPr>
              <a:t>                </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solidFill>
                  <a:srgbClr val="00000A"/>
                </a:solidFill>
                <a:effectLst/>
                <a:latin typeface="Cambria" panose="02040503050406030204" pitchFamily="18" charset="0"/>
                <a:ea typeface="Calibri" panose="020F0502020204030204" pitchFamily="34" charset="0"/>
                <a:cs typeface="Times New Roman" panose="02020603050405020304" pitchFamily="18" charset="0"/>
              </a:rPr>
              <a:t> </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endParaRPr lang="en-US" sz="2400" dirty="0"/>
          </a:p>
        </p:txBody>
      </p:sp>
      <p:sp>
        <p:nvSpPr>
          <p:cNvPr id="7" name="TextBox 6">
            <a:extLst>
              <a:ext uri="{FF2B5EF4-FFF2-40B4-BE49-F238E27FC236}">
                <a16:creationId xmlns:a16="http://schemas.microsoft.com/office/drawing/2014/main" id="{32A5FC8D-20A0-4F08-8E66-09C4D739D239}"/>
              </a:ext>
            </a:extLst>
          </p:cNvPr>
          <p:cNvSpPr txBox="1"/>
          <p:nvPr/>
        </p:nvSpPr>
        <p:spPr>
          <a:xfrm>
            <a:off x="6372367" y="598997"/>
            <a:ext cx="5603750" cy="6102376"/>
          </a:xfrm>
          <a:prstGeom prst="rect">
            <a:avLst/>
          </a:prstGeom>
          <a:noFill/>
        </p:spPr>
        <p:txBody>
          <a:bodyPr wrap="square">
            <a:spAutoFit/>
          </a:bodyPr>
          <a:lstStyle/>
          <a:p>
            <a:pPr marL="0" marR="0">
              <a:lnSpc>
                <a:spcPct val="106000"/>
              </a:lnSpc>
              <a:spcBef>
                <a:spcPts val="0"/>
              </a:spcBef>
              <a:spcAft>
                <a:spcPts val="0"/>
              </a:spcAft>
            </a:pPr>
            <a:r>
              <a:rPr lang="en-US" sz="1200" b="1" kern="12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In this scheme of Fig. 6</a:t>
            </a:r>
            <a:r>
              <a:rPr lang="en-US" sz="12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1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i</a:t>
            </a:r>
            <a:r>
              <a:rPr lang="en-US" sz="1200" kern="12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 lower part </a:t>
            </a:r>
            <a:r>
              <a:rPr lang="en-US" sz="1200" b="1" kern="12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a:t>
            </a:r>
            <a:r>
              <a:rPr lang="en-US" sz="1200" kern="12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is shown beginning of the growing process in the small Earth; the dominant molten mass, starting from magma’s reservoir (outer liquid core) goes upward and enters within the global rift that has divided the old lithosphere into continental blocks, and continues formation of the entire new lithosphere of Atlantic Ocean. The fragmentary part of molten </a:t>
            </a:r>
            <a:r>
              <a:rPr lang="en-US" sz="1200" kern="1200" dirty="0">
                <a:effectLst/>
                <a:latin typeface="Cambria" panose="02040503050406030204" pitchFamily="18" charset="0"/>
                <a:ea typeface="Cambria" panose="02040503050406030204" pitchFamily="18" charset="0"/>
                <a:cs typeface="Times New Roman" panose="02020603050405020304" pitchFamily="18" charset="0"/>
              </a:rPr>
              <a:t>mass goes </a:t>
            </a:r>
            <a:r>
              <a:rPr lang="en-US" sz="1200" kern="12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inward causing growth of the solid inner core.</a:t>
            </a:r>
            <a:endParaRPr lang="en-US" sz="1200" dirty="0">
              <a:latin typeface="Cambria" panose="02040503050406030204" pitchFamily="18" charset="0"/>
              <a:ea typeface="Cambria" panose="02040503050406030204" pitchFamily="18" charset="0"/>
              <a:cs typeface="Times New Roman" panose="02020603050405020304" pitchFamily="18" charset="0"/>
            </a:endParaRPr>
          </a:p>
          <a:p>
            <a:pPr marL="0" marR="0">
              <a:lnSpc>
                <a:spcPct val="106000"/>
              </a:lnSpc>
              <a:spcBef>
                <a:spcPts val="0"/>
              </a:spcBef>
              <a:spcAft>
                <a:spcPts val="0"/>
              </a:spcAft>
            </a:pPr>
            <a:r>
              <a:rPr lang="en-US" sz="1200" kern="12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p>
          <a:p>
            <a:pPr>
              <a:lnSpc>
                <a:spcPct val="106000"/>
              </a:lnSpc>
            </a:pPr>
            <a:r>
              <a:rPr lang="en-US" sz="1200" kern="12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In upper part </a:t>
            </a:r>
            <a:r>
              <a:rPr lang="en-US" sz="1200" b="1" kern="12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a:t>
            </a:r>
            <a:r>
              <a:rPr lang="en-US" sz="1200" kern="12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is shown a gradual formation of the Atlantic lithosphere by upcoming magma and stiffening at the sequential basaltic belts of the crust’s upper layer, starting to form belts (2-2) since the split of the old lithosphere into continents, and continued the growth along global rift lineament of mid Atlantic ridge until formation of the contemporaneous basalt belt (8-8), where it runs a permanent process of the crust formation as a continuing process </a:t>
            </a:r>
            <a:r>
              <a:rPr lang="en-US" sz="1200" dirty="0">
                <a:latin typeface="Cambria" panose="02040503050406030204" pitchFamily="18" charset="0"/>
                <a:ea typeface="Cambria" panose="02040503050406030204" pitchFamily="18" charset="0"/>
                <a:cs typeface="Times New Roman" panose="02020603050405020304" pitchFamily="18" charset="0"/>
              </a:rPr>
              <a:t>from magma’s production and it’s accompanying energy generation from the transformable core kernel.  </a:t>
            </a:r>
          </a:p>
          <a:p>
            <a:pPr marL="0" marR="0">
              <a:lnSpc>
                <a:spcPct val="106000"/>
              </a:lnSpc>
              <a:spcBef>
                <a:spcPts val="0"/>
              </a:spcBef>
              <a:spcAft>
                <a:spcPts val="0"/>
              </a:spcAft>
            </a:pPr>
            <a:endParaRPr lang="en-US" sz="1200" b="1" kern="12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a:lnSpc>
                <a:spcPct val="106000"/>
              </a:lnSpc>
            </a:pPr>
            <a:r>
              <a:rPr lang="en-US" sz="1200" b="1" kern="12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The magma reservoir</a:t>
            </a:r>
            <a:r>
              <a:rPr lang="en-US" sz="12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known as the</a:t>
            </a:r>
            <a:r>
              <a:rPr lang="en-US" sz="1200" kern="12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outer liquid core, </a:t>
            </a:r>
            <a:r>
              <a:rPr lang="en-US" sz="1200" i="1" kern="12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is in dynamic equilibrium</a:t>
            </a:r>
            <a:r>
              <a:rPr lang="en-US" sz="12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because the </a:t>
            </a:r>
            <a:r>
              <a:rPr lang="en-US" sz="1200" kern="12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outgone molten mass that causes Earth’s growth is replaced </a:t>
            </a:r>
            <a:r>
              <a:rPr lang="en-US" sz="1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with </a:t>
            </a:r>
            <a:r>
              <a:rPr lang="en-US" sz="1200" kern="1200" dirty="0">
                <a:effectLst/>
                <a:latin typeface="Cambria" panose="02040503050406030204" pitchFamily="18" charset="0"/>
                <a:ea typeface="Cambria" panose="02040503050406030204" pitchFamily="18" charset="0"/>
                <a:cs typeface="Times New Roman" panose="02020603050405020304" pitchFamily="18" charset="0"/>
              </a:rPr>
              <a:t> the </a:t>
            </a:r>
            <a:r>
              <a:rPr lang="en-US" sz="1200" b="1" kern="1200" dirty="0">
                <a:effectLst/>
                <a:latin typeface="Cambria" panose="02040503050406030204" pitchFamily="18" charset="0"/>
                <a:ea typeface="Cambria" panose="02040503050406030204" pitchFamily="18" charset="0"/>
                <a:cs typeface="Times New Roman" panose="02020603050405020304" pitchFamily="18" charset="0"/>
              </a:rPr>
              <a:t>transformation of</a:t>
            </a:r>
            <a:r>
              <a:rPr lang="en-US" sz="1200" kern="1200" dirty="0">
                <a:effectLst/>
                <a:latin typeface="Cambria" panose="02040503050406030204" pitchFamily="18" charset="0"/>
                <a:ea typeface="Cambria" panose="02040503050406030204" pitchFamily="18" charset="0"/>
                <a:cs typeface="Times New Roman" panose="02020603050405020304" pitchFamily="18" charset="0"/>
              </a:rPr>
              <a:t> </a:t>
            </a:r>
            <a:r>
              <a:rPr lang="en-US" sz="1200" b="1" kern="1200" dirty="0">
                <a:effectLst/>
                <a:latin typeface="Cambria" panose="02040503050406030204" pitchFamily="18" charset="0"/>
                <a:ea typeface="Cambria" panose="02040503050406030204" pitchFamily="18" charset="0"/>
                <a:cs typeface="Times New Roman" panose="02020603050405020304" pitchFamily="18" charset="0"/>
              </a:rPr>
              <a:t>core kernel.</a:t>
            </a:r>
            <a:r>
              <a:rPr lang="en-US" sz="1200" b="1" dirty="0">
                <a:latin typeface="Cambria" panose="02040503050406030204" pitchFamily="18" charset="0"/>
                <a:ea typeface="Cambria" panose="02040503050406030204" pitchFamily="18" charset="0"/>
                <a:cs typeface="Times New Roman" panose="02020603050405020304" pitchFamily="18" charset="0"/>
              </a:rPr>
              <a:t> </a:t>
            </a:r>
          </a:p>
          <a:p>
            <a:pPr marL="0" marR="0">
              <a:lnSpc>
                <a:spcPct val="106000"/>
              </a:lnSpc>
              <a:spcBef>
                <a:spcPts val="0"/>
              </a:spcBef>
              <a:spcAft>
                <a:spcPts val="0"/>
              </a:spcAft>
            </a:pPr>
            <a:endParaRPr lang="en-US" sz="1200" b="1" dirty="0">
              <a:latin typeface="Cambria" panose="02040503050406030204" pitchFamily="18" charset="0"/>
              <a:ea typeface="Cambria" panose="02040503050406030204" pitchFamily="18" charset="0"/>
              <a:cs typeface="Times New Roman" panose="02020603050405020304" pitchFamily="18" charset="0"/>
            </a:endParaRPr>
          </a:p>
          <a:p>
            <a:pPr marL="0" marR="0">
              <a:lnSpc>
                <a:spcPct val="106000"/>
              </a:lnSpc>
              <a:spcBef>
                <a:spcPts val="0"/>
              </a:spcBef>
              <a:spcAft>
                <a:spcPts val="0"/>
              </a:spcAft>
            </a:pPr>
            <a:r>
              <a:rPr lang="en-US" sz="1200" kern="1200" dirty="0">
                <a:effectLst/>
                <a:latin typeface="Cambria" panose="02040503050406030204" pitchFamily="18" charset="0"/>
                <a:ea typeface="Cambria" panose="02040503050406030204" pitchFamily="18" charset="0"/>
                <a:cs typeface="Times New Roman" panose="02020603050405020304" pitchFamily="18" charset="0"/>
              </a:rPr>
              <a:t>Arrows point the motion of the molten mass m</a:t>
            </a:r>
            <a:r>
              <a:rPr lang="en-US" sz="1200" kern="12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ainly outward though mantle plumes up to volcanic lava, and partly inward crossing transitory layers D’’ and F causing growth inner solid core.</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0">
              <a:lnSpc>
                <a:spcPct val="107000"/>
              </a:lnSpc>
              <a:spcBef>
                <a:spcPts val="0"/>
              </a:spcBef>
              <a:spcAft>
                <a:spcPts val="800"/>
              </a:spcAft>
            </a:pPr>
            <a:r>
              <a:rPr lang="en-US" sz="1200" kern="12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p>
          <a:p>
            <a:pPr marL="0" marR="0">
              <a:lnSpc>
                <a:spcPct val="107000"/>
              </a:lnSpc>
              <a:spcBef>
                <a:spcPts val="0"/>
              </a:spcBef>
              <a:spcAft>
                <a:spcPts val="800"/>
              </a:spcAft>
            </a:pPr>
            <a:r>
              <a:rPr lang="en-US" sz="1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T</a:t>
            </a:r>
            <a:r>
              <a:rPr lang="en-US" sz="1200" kern="12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his is how uninterrupted continuity of the formation of the oceanic lithosphere with upper basaltic layer during the last 200 million </a:t>
            </a:r>
            <a:r>
              <a:rPr lang="en-US" sz="1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years</a:t>
            </a:r>
            <a:r>
              <a:rPr lang="en-US" sz="1200" kern="12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as a process of the growth of the all-internal geospheres.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80340">
              <a:lnSpc>
                <a:spcPct val="107000"/>
              </a:lnSpc>
              <a:spcBef>
                <a:spcPts val="0"/>
              </a:spcBef>
              <a:spcAft>
                <a:spcPts val="0"/>
              </a:spcAft>
            </a:pPr>
            <a:r>
              <a:rPr lang="en-US" sz="1800" dirty="0">
                <a:solidFill>
                  <a:srgbClr val="00000A"/>
                </a:solidFill>
                <a:effectLst/>
                <a:latin typeface="Cambria" panose="020405030504060302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Content Placeholder 7">
            <a:extLst>
              <a:ext uri="{FF2B5EF4-FFF2-40B4-BE49-F238E27FC236}">
                <a16:creationId xmlns:a16="http://schemas.microsoft.com/office/drawing/2014/main" id="{7B373EAE-B08D-4FDE-B9F2-43A0A063D9B3}"/>
              </a:ext>
            </a:extLst>
          </p:cNvPr>
          <p:cNvPicPr>
            <a:picLocks noGrp="1" noChangeAspect="1"/>
          </p:cNvPicPr>
          <p:nvPr>
            <p:ph idx="1"/>
          </p:nvPr>
        </p:nvPicPr>
        <p:blipFill>
          <a:blip r:embed="rId2"/>
          <a:stretch>
            <a:fillRect/>
          </a:stretch>
        </p:blipFill>
        <p:spPr>
          <a:xfrm>
            <a:off x="1322191" y="1348581"/>
            <a:ext cx="4497444" cy="4160837"/>
          </a:xfrm>
        </p:spPr>
      </p:pic>
      <p:sp>
        <p:nvSpPr>
          <p:cNvPr id="10" name="TextBox 9">
            <a:extLst>
              <a:ext uri="{FF2B5EF4-FFF2-40B4-BE49-F238E27FC236}">
                <a16:creationId xmlns:a16="http://schemas.microsoft.com/office/drawing/2014/main" id="{35D772EC-6098-4B6D-AA75-C169A9DE4BDE}"/>
              </a:ext>
            </a:extLst>
          </p:cNvPr>
          <p:cNvSpPr txBox="1"/>
          <p:nvPr/>
        </p:nvSpPr>
        <p:spPr>
          <a:xfrm>
            <a:off x="675873" y="5800988"/>
            <a:ext cx="5420127" cy="769441"/>
          </a:xfrm>
          <a:prstGeom prst="rect">
            <a:avLst/>
          </a:prstGeom>
          <a:noFill/>
        </p:spPr>
        <p:txBody>
          <a:bodyPr wrap="square">
            <a:spAutoFit/>
          </a:bodyPr>
          <a:lstStyle/>
          <a:p>
            <a:r>
              <a:rPr lang="en-US" sz="1050" b="1" dirty="0">
                <a:solidFill>
                  <a:srgbClr val="00000A"/>
                </a:solidFill>
                <a:effectLst/>
                <a:latin typeface="Cambria" panose="02040503050406030204" pitchFamily="18" charset="0"/>
                <a:ea typeface="Calibri" panose="020F0502020204030204" pitchFamily="34" charset="0"/>
                <a:cs typeface="Times New Roman" panose="02020603050405020304" pitchFamily="18" charset="0"/>
              </a:rPr>
              <a:t>Fig.6. </a:t>
            </a:r>
            <a:r>
              <a:rPr lang="en-US" sz="1050" dirty="0">
                <a:solidFill>
                  <a:srgbClr val="00000A"/>
                </a:solidFill>
                <a:effectLst/>
                <a:latin typeface="Cambria" panose="02040503050406030204" pitchFamily="18" charset="0"/>
                <a:ea typeface="Calibri" panose="020F0502020204030204" pitchFamily="34" charset="0"/>
                <a:cs typeface="Times New Roman" panose="02020603050405020304" pitchFamily="18" charset="0"/>
              </a:rPr>
              <a:t>A scheme of the formation of Atlantic crust during formation of the sequential basaltic belts as the upper layer of the new lithosphere between broken parts of the  old lithosphere in particular continents. The presentation of the Earth’s growth (A) from the core kernel transformation drawn in  small Earth (B</a:t>
            </a:r>
            <a:r>
              <a:rPr lang="en-US" sz="1100" dirty="0">
                <a:solidFill>
                  <a:srgbClr val="00000A"/>
                </a:solidFill>
                <a:effectLst/>
                <a:latin typeface="Cambria" panose="02040503050406030204" pitchFamily="18" charset="0"/>
                <a:ea typeface="Calibri" panose="020F0502020204030204" pitchFamily="34" charset="0"/>
                <a:cs typeface="Times New Roman" panose="02020603050405020304" pitchFamily="18" charset="0"/>
              </a:rPr>
              <a:t>). </a:t>
            </a:r>
            <a:endParaRPr lang="en-US" sz="1100" dirty="0"/>
          </a:p>
        </p:txBody>
      </p:sp>
    </p:spTree>
    <p:extLst>
      <p:ext uri="{BB962C8B-B14F-4D97-AF65-F5344CB8AC3E}">
        <p14:creationId xmlns:p14="http://schemas.microsoft.com/office/powerpoint/2010/main" val="4045903391"/>
      </p:ext>
    </p:extLst>
  </p:cSld>
  <p:clrMapOvr>
    <a:masterClrMapping/>
  </p:clrMapOvr>
</p:sld>
</file>

<file path=ppt/theme/theme1.xml><?xml version="1.0" encoding="utf-8"?>
<a:theme xmlns:a="http://schemas.openxmlformats.org/drawingml/2006/main" name="BrushVTI">
  <a:themeElements>
    <a:clrScheme name="AnalogousFromLightSeedRightStep">
      <a:dk1>
        <a:srgbClr val="000000"/>
      </a:dk1>
      <a:lt1>
        <a:srgbClr val="FFFFFF"/>
      </a:lt1>
      <a:dk2>
        <a:srgbClr val="413324"/>
      </a:dk2>
      <a:lt2>
        <a:srgbClr val="E2E7E8"/>
      </a:lt2>
      <a:accent1>
        <a:srgbClr val="D39089"/>
      </a:accent1>
      <a:accent2>
        <a:srgbClr val="C79A6B"/>
      </a:accent2>
      <a:accent3>
        <a:srgbClr val="AAA66F"/>
      </a:accent3>
      <a:accent4>
        <a:srgbClr val="91AB5F"/>
      </a:accent4>
      <a:accent5>
        <a:srgbClr val="80AE72"/>
      </a:accent5>
      <a:accent6>
        <a:srgbClr val="63B371"/>
      </a:accent6>
      <a:hlink>
        <a:srgbClr val="588C92"/>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otalTime>16066</TotalTime>
  <Words>8062</Words>
  <Application>Microsoft Office PowerPoint</Application>
  <PresentationFormat>Widescreen</PresentationFormat>
  <Paragraphs>306</Paragraphs>
  <Slides>20</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20</vt:i4>
      </vt:variant>
    </vt:vector>
  </HeadingPairs>
  <TitlesOfParts>
    <vt:vector size="34" baseType="lpstr">
      <vt:lpstr>Arial</vt:lpstr>
      <vt:lpstr>Arial Black</vt:lpstr>
      <vt:lpstr>Brush Script MT</vt:lpstr>
      <vt:lpstr>Calibri</vt:lpstr>
      <vt:lpstr>Calibri Light</vt:lpstr>
      <vt:lpstr>Cambria</vt:lpstr>
      <vt:lpstr>Cambria Math</vt:lpstr>
      <vt:lpstr>Century Gothic</vt:lpstr>
      <vt:lpstr>Elephant</vt:lpstr>
      <vt:lpstr>Helvetica</vt:lpstr>
      <vt:lpstr>Segoe UI</vt:lpstr>
      <vt:lpstr>Times New Roman</vt:lpstr>
      <vt:lpstr>Wingdings</vt:lpstr>
      <vt:lpstr>BrushVTI</vt:lpstr>
      <vt:lpstr>THE REALITY OF EARTH’S  GROWTH, A DEMONSTRATION OF THE HIDDEN DEFECTS OF THE FIXED EARTH SIZE                                      (The Geo-theory Arguments of the Core Kernel Transformation)         </vt:lpstr>
      <vt:lpstr>PowerPoint Presentation</vt:lpstr>
      <vt:lpstr>    My View on Earth as a Planet within the Galaxy              </vt:lpstr>
      <vt:lpstr>          My View on Earth as a Planet within the Galaxy (Cont’d)                 Defects of Earth’s Origin in Fixed Size </vt:lpstr>
      <vt:lpstr>   GROWTH OF THE OCEANIC CRUST</vt:lpstr>
      <vt:lpstr>      Formation of the Ophilites in Albanides as Sample of Earth’s Permmanent Growth</vt:lpstr>
      <vt:lpstr>                                       Fig. 4 Difference between notions Growth and Expansion  </vt:lpstr>
      <vt:lpstr>    The Earth’s Core Energetic Structure, Consequence of Core Kernel Function</vt:lpstr>
      <vt:lpstr>              A Scheme of the Atlantic Crust Formation,  the Grandiose Fact of the Earth’s Growth                    </vt:lpstr>
      <vt:lpstr>                View of the Earth’s Growth from Inside    Toward South Pole for  Better Perception </vt:lpstr>
      <vt:lpstr>                A View on Inner Geodynamic Phenomena</vt:lpstr>
      <vt:lpstr>Peculiarity of Planet Mercury,  As Sample of Core Kernel Function in a Galactic Object</vt:lpstr>
      <vt:lpstr>The Sun, a Gigantic Core Inside Overheated Gas Cover</vt:lpstr>
      <vt:lpstr>Origin of Core Kernel and Our Planetary System formation   </vt:lpstr>
      <vt:lpstr>                       Importance of Geo-theory</vt:lpstr>
      <vt:lpstr>                                      Conclusions </vt:lpstr>
      <vt:lpstr>References:</vt:lpstr>
      <vt:lpstr>References (Cont’d)</vt:lpstr>
      <vt:lpstr>References (Cont’d)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REALITY OF EARTH’s  GROWTH                  DEMONSTRATION OF THE HIDDEN DEFECTS OF THE FIXED EARTH SIZE                     (The Arguments of my Geo-theory of Core Kernel Transformation)</dc:title>
  <dc:creator>Vedat Shehu</dc:creator>
  <cp:lastModifiedBy>Vedat Shehu</cp:lastModifiedBy>
  <cp:revision>312</cp:revision>
  <cp:lastPrinted>2020-12-10T11:40:48Z</cp:lastPrinted>
  <dcterms:created xsi:type="dcterms:W3CDTF">2020-12-05T17:19:01Z</dcterms:created>
  <dcterms:modified xsi:type="dcterms:W3CDTF">2021-01-31T21:42:22Z</dcterms:modified>
</cp:coreProperties>
</file>